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8" r:id="rId2"/>
    <p:sldId id="277" r:id="rId3"/>
    <p:sldId id="330" r:id="rId4"/>
    <p:sldId id="331" r:id="rId5"/>
    <p:sldId id="332" r:id="rId6"/>
    <p:sldId id="333" r:id="rId7"/>
    <p:sldId id="334" r:id="rId8"/>
    <p:sldId id="270" r:id="rId9"/>
    <p:sldId id="278" r:id="rId10"/>
    <p:sldId id="279" r:id="rId11"/>
    <p:sldId id="280" r:id="rId12"/>
    <p:sldId id="282" r:id="rId13"/>
    <p:sldId id="283" r:id="rId14"/>
    <p:sldId id="338" r:id="rId15"/>
    <p:sldId id="284" r:id="rId16"/>
    <p:sldId id="285" r:id="rId17"/>
    <p:sldId id="286" r:id="rId18"/>
    <p:sldId id="287" r:id="rId19"/>
    <p:sldId id="335" r:id="rId20"/>
    <p:sldId id="336" r:id="rId21"/>
    <p:sldId id="337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06" r:id="rId31"/>
    <p:sldId id="307" r:id="rId32"/>
    <p:sldId id="318" r:id="rId33"/>
    <p:sldId id="319" r:id="rId34"/>
    <p:sldId id="320" r:id="rId35"/>
    <p:sldId id="328" r:id="rId36"/>
    <p:sldId id="321" r:id="rId37"/>
    <p:sldId id="322" r:id="rId38"/>
    <p:sldId id="323" r:id="rId39"/>
    <p:sldId id="324" r:id="rId40"/>
    <p:sldId id="325" r:id="rId41"/>
    <p:sldId id="326" r:id="rId42"/>
    <p:sldId id="327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E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3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9AD40-E99A-4B09-A19B-CFD55A18FE9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568BD-E667-4B91-B85C-27093C8F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3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997EB-ABC5-43E8-A963-5E168D4023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9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cells are arrested at G1/S/G2 phase</a:t>
            </a:r>
            <a:r>
              <a:rPr lang="en-US" baseline="0" dirty="0"/>
              <a:t> for enough long time, the majority of the cGAS will be locating in the cytoplasm.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372A7-03CA-4D1B-B6BD-B58992D811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3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makes sense that</a:t>
            </a:r>
            <a:r>
              <a:rPr lang="en-US" baseline="0" dirty="0"/>
              <a:t> there should be a “real” inhibitor, but we really don’t want to see it’s heat sensitive, since it may indicate something not so good.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B23ED-1F08-4487-B53E-5D4A2FFEA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8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material are 1:5 diluted with hypo (final salt conc. is 100mM). </a:t>
            </a:r>
          </a:p>
          <a:p>
            <a:r>
              <a:rPr lang="en-US" dirty="0"/>
              <a:t>(for 0.1ul and 0.3ul, use hypo to do further 1:10 dilution first and use 1ul and 3ul, respectively)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3484A-DEC6-4B5E-9D3F-9D8C389AA2C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83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B23ED-1F08-4487-B53E-5D4A2FFEA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46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fast as 30min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820CD-C9D5-41FC-9D97-BB8011025F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 tag: 30kd 268aa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32BF5-9DDC-4A50-BC16-2F184FF890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4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1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10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6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4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9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1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2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9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9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7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C9F38-D245-4955-A33B-36937290381C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1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11.tif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tiff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6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tiff"/><Relationship Id="rId9" Type="http://schemas.openxmlformats.org/officeDocument/2006/relationships/image" Target="../media/image14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6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68773" y="1320348"/>
            <a:ext cx="6302082" cy="2718006"/>
            <a:chOff x="1268773" y="1320348"/>
            <a:chExt cx="6302082" cy="27180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9373" b="5430"/>
            <a:stretch/>
          </p:blipFill>
          <p:spPr>
            <a:xfrm>
              <a:off x="2099003" y="2134054"/>
              <a:ext cx="5471846" cy="838899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1117" b="4835"/>
            <a:stretch/>
          </p:blipFill>
          <p:spPr>
            <a:xfrm>
              <a:off x="2099003" y="3040063"/>
              <a:ext cx="5471852" cy="45300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t="7234" b="10112"/>
            <a:stretch/>
          </p:blipFill>
          <p:spPr>
            <a:xfrm>
              <a:off x="2099003" y="3560182"/>
              <a:ext cx="5471848" cy="478172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1268773" y="2402953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IB: cGAS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8773" y="3648384"/>
              <a:ext cx="7409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IB: </a:t>
              </a:r>
              <a:r>
                <a:rPr 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ikba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68773" y="3112886"/>
              <a:ext cx="865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IB: MAVS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392146" y="1616282"/>
              <a:ext cx="21645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293292" y="1867535"/>
              <a:ext cx="114505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69011" y="1871653"/>
              <a:ext cx="9638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589855" y="1590434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sup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37883" y="1594550"/>
              <a:ext cx="58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pellet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7280" y="1861563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PBS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89855" y="1861563"/>
              <a:ext cx="474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PFO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38656" y="1861563"/>
              <a:ext cx="5389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NP40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38446" y="1857404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PBS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36307" y="1857404"/>
              <a:ext cx="474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PFO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78014" y="1857404"/>
              <a:ext cx="5389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NP40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92146" y="1324470"/>
              <a:ext cx="21645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THP-1 </a:t>
              </a:r>
              <a:r>
                <a:rPr 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wt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5090041" y="1612160"/>
              <a:ext cx="216458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991187" y="1863413"/>
              <a:ext cx="114505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366906" y="1867531"/>
              <a:ext cx="9638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287750" y="1586312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sup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35778" y="1590428"/>
              <a:ext cx="58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pellet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65175" y="1857441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PBS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287750" y="1857441"/>
              <a:ext cx="474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PFO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36551" y="1857441"/>
              <a:ext cx="5389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NP40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36341" y="1853282"/>
              <a:ext cx="4764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PBS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34202" y="1853282"/>
              <a:ext cx="474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PFO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975909" y="1853282"/>
              <a:ext cx="5389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NP40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90041" y="1320348"/>
              <a:ext cx="21645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THP-1 </a:t>
              </a:r>
              <a:r>
                <a:rPr 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cGASKO_</a:t>
              </a:r>
              <a:r>
                <a:rPr lang="en-US" altLang="zh-CN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FG</a:t>
              </a:r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-cGAS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116155" y="64886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5-4-2016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5205" y="356138"/>
            <a:ext cx="6897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PFO extraction of cGAS test in THP-1 cells (wild type and rescue cell line)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14B8B4-CC02-4996-A43E-102228BE234E}"/>
              </a:ext>
            </a:extLst>
          </p:cNvPr>
          <p:cNvGrpSpPr/>
          <p:nvPr/>
        </p:nvGrpSpPr>
        <p:grpSpPr>
          <a:xfrm>
            <a:off x="1527621" y="4117574"/>
            <a:ext cx="3090205" cy="2641794"/>
            <a:chOff x="1527621" y="4117574"/>
            <a:chExt cx="3090205" cy="2641794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/>
            <a:srcRect r="70107"/>
            <a:stretch/>
          </p:blipFill>
          <p:spPr>
            <a:xfrm>
              <a:off x="2459066" y="4999535"/>
              <a:ext cx="2158760" cy="617742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54" name="TextBox 53"/>
            <p:cNvSpPr txBox="1"/>
            <p:nvPr/>
          </p:nvSpPr>
          <p:spPr>
            <a:xfrm rot="18736418">
              <a:off x="2534776" y="4680686"/>
              <a:ext cx="43633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S20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8736418">
              <a:off x="2957659" y="4553177"/>
              <a:ext cx="780983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RIPA_ext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8736418">
              <a:off x="3447073" y="4483700"/>
              <a:ext cx="986167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hi-salt extract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 rot="18736418">
              <a:off x="4170198" y="4642730"/>
              <a:ext cx="5389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Pellet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27621" y="5154517"/>
              <a:ext cx="819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IB: cGAS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6"/>
            <a:srcRect l="52504" t="16215" r="8973" b="11812"/>
            <a:stretch/>
          </p:blipFill>
          <p:spPr>
            <a:xfrm>
              <a:off x="2459066" y="6258674"/>
              <a:ext cx="2158760" cy="500694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066" y="5685419"/>
              <a:ext cx="2158760" cy="505113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527621" y="6326608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IB: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ikba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27621" y="5791110"/>
              <a:ext cx="8417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IB: MAVS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6723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809" y="839972"/>
            <a:ext cx="7666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Summary_1</a:t>
            </a:r>
          </a:p>
          <a:p>
            <a:endParaRPr lang="en-US" dirty="0"/>
          </a:p>
          <a:p>
            <a:r>
              <a:rPr lang="en-US" dirty="0"/>
              <a:t>The localization of cGAS is dynamic with the stages of mitosis. </a:t>
            </a:r>
          </a:p>
          <a:p>
            <a:endParaRPr lang="en-US" dirty="0"/>
          </a:p>
          <a:p>
            <a:r>
              <a:rPr lang="en-US" dirty="0"/>
              <a:t>Majority of cGAS bind to chromosomes during cell division</a:t>
            </a:r>
          </a:p>
          <a:p>
            <a:endParaRPr lang="en-US" dirty="0"/>
          </a:p>
          <a:p>
            <a:r>
              <a:rPr lang="en-US" dirty="0"/>
              <a:t>cGAS is localized in the cytoplasm of non-dividing cells but enters the nucleus and associates with chromatin DNA during mitosis in proliferating cells.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 the cGAS bound to chromatin/chromosome active or not?</a:t>
            </a:r>
          </a:p>
        </p:txBody>
      </p:sp>
    </p:spTree>
    <p:extLst>
      <p:ext uri="{BB962C8B-B14F-4D97-AF65-F5344CB8AC3E}">
        <p14:creationId xmlns:p14="http://schemas.microsoft.com/office/powerpoint/2010/main" val="45075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8855" y="492210"/>
            <a:ext cx="7873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ISD transfection to control cells but not Nocodazole synchronized cells produced cGAMP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9123" y="2036135"/>
            <a:ext cx="7553325" cy="4152900"/>
            <a:chOff x="689123" y="2036135"/>
            <a:chExt cx="7553325" cy="415290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/>
            </p:nvPr>
          </p:nvGraphicFramePr>
          <p:xfrm>
            <a:off x="689123" y="2036135"/>
            <a:ext cx="7553325" cy="415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6" name="Prism 6" r:id="rId3" imgW="5191356" imgH="2854221" progId="Prism6.Document">
                    <p:embed/>
                  </p:oleObj>
                </mc:Choice>
                <mc:Fallback>
                  <p:oleObj name="Prism 6" r:id="rId3" imgW="5191356" imgH="2854221" progId="Prism6.Document">
                    <p:embed/>
                    <p:pic>
                      <p:nvPicPr>
                        <p:cNvPr id="2" name="Object 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89123" y="2036135"/>
                          <a:ext cx="7553325" cy="415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Rectangle 3"/>
            <p:cNvSpPr/>
            <p:nvPr/>
          </p:nvSpPr>
          <p:spPr>
            <a:xfrm>
              <a:off x="6356195" y="3155795"/>
              <a:ext cx="1416205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622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748" y="151968"/>
            <a:ext cx="787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of cGAS activity in the nucleus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200810"/>
              </p:ext>
            </p:extLst>
          </p:nvPr>
        </p:nvGraphicFramePr>
        <p:xfrm>
          <a:off x="852488" y="1206500"/>
          <a:ext cx="7580312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Prism 7" r:id="rId3" imgW="5090518" imgH="3037179" progId="Prism7.Document">
                  <p:embed/>
                </p:oleObj>
              </mc:Choice>
              <mc:Fallback>
                <p:oleObj name="Prism 7" r:id="rId3" imgW="5090518" imgH="3037179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1206500"/>
                        <a:ext cx="7580312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82180" y="5889072"/>
            <a:ext cx="742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cGAS in the nucleus can be activated by ISD.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6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86533"/>
          <a:stretch/>
        </p:blipFill>
        <p:spPr>
          <a:xfrm>
            <a:off x="887087" y="1199441"/>
            <a:ext cx="7472552" cy="595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748" y="151968"/>
            <a:ext cx="787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of cGAS activity in the Nocodazole treated cells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5748" y="1408184"/>
          <a:ext cx="8833286" cy="5107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Prism 7" r:id="rId4" imgW="5063148" imgH="2927332" progId="Prism7.Document">
                  <p:embed/>
                </p:oleObj>
              </mc:Choice>
              <mc:Fallback>
                <p:oleObj name="Prism 7" r:id="rId4" imgW="5063148" imgH="2927332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748" y="1408184"/>
                        <a:ext cx="8833286" cy="5107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93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2BE0CC-6653-438E-81E5-090CAC61596B}"/>
              </a:ext>
            </a:extLst>
          </p:cNvPr>
          <p:cNvGrpSpPr/>
          <p:nvPr/>
        </p:nvGrpSpPr>
        <p:grpSpPr>
          <a:xfrm>
            <a:off x="12709" y="1066427"/>
            <a:ext cx="8759816" cy="2485104"/>
            <a:chOff x="12709" y="1066427"/>
            <a:chExt cx="8759816" cy="24851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227" y="2336422"/>
              <a:ext cx="7315200" cy="1215109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 rot="18736418">
              <a:off x="1126262" y="1972210"/>
              <a:ext cx="39305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S20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8736418">
              <a:off x="1698510" y="1818013"/>
              <a:ext cx="917239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0.5M extract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8736418">
              <a:off x="1459871" y="1929508"/>
              <a:ext cx="508474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Pellet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8736418">
              <a:off x="2230732" y="1969116"/>
              <a:ext cx="31771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FT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8736418">
              <a:off x="2430500" y="1827967"/>
              <a:ext cx="6992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IP Beads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8736418">
              <a:off x="2650025" y="1680294"/>
              <a:ext cx="109837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0.1M Elu Beads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8736418">
              <a:off x="3005284" y="1654200"/>
              <a:ext cx="116891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0.1M Elu Eluates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8736418">
              <a:off x="3377212" y="1680294"/>
              <a:ext cx="109837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0.4M Elu Beads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8736418">
              <a:off x="3703897" y="1680887"/>
              <a:ext cx="116891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0.4M Elu Eluates 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648614" y="1335076"/>
              <a:ext cx="19233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646508" y="1066427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S20 IP@0.4M (5ul)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8736418">
              <a:off x="4316707" y="1969116"/>
              <a:ext cx="31771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FT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8736418">
              <a:off x="4516475" y="1827967"/>
              <a:ext cx="6992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IP Beads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8736418">
              <a:off x="4736000" y="1680294"/>
              <a:ext cx="109837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0.1M Elu Beads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8736418">
              <a:off x="5091259" y="1654200"/>
              <a:ext cx="116891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0.1M Elu Eluates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8736418">
              <a:off x="5463187" y="1680294"/>
              <a:ext cx="109837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0.4M Elu Beads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8736418">
              <a:off x="5789872" y="1680887"/>
              <a:ext cx="116891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0.4M Elu Eluates 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734589" y="1335076"/>
              <a:ext cx="19233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732483" y="1066427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0.5M </a:t>
              </a:r>
              <a:r>
                <a:rPr lang="en-US" sz="1100" dirty="0" err="1"/>
                <a:t>ext</a:t>
              </a:r>
              <a:r>
                <a:rPr lang="en-US" sz="1100" dirty="0"/>
                <a:t> IP@0.4M (5ul)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 rot="18736418">
              <a:off x="6431257" y="1969116"/>
              <a:ext cx="31771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FT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8736418">
              <a:off x="6631025" y="1827967"/>
              <a:ext cx="6992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IP Beads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8736418">
              <a:off x="6850550" y="1680294"/>
              <a:ext cx="109837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0.1M Elu Beads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8736418">
              <a:off x="7205809" y="1654200"/>
              <a:ext cx="116891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0.1M Elu Eluates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18736418">
              <a:off x="7577737" y="1680294"/>
              <a:ext cx="109837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0.4M Elu Beads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8736418">
              <a:off x="7904422" y="1680887"/>
              <a:ext cx="116891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0.4M Elu Eluates 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6849139" y="1335076"/>
              <a:ext cx="19233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847033" y="1066427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0.5M </a:t>
              </a:r>
              <a:r>
                <a:rPr lang="en-US" sz="1100" dirty="0" err="1"/>
                <a:t>ext</a:t>
              </a:r>
              <a:r>
                <a:rPr lang="en-US" sz="1100" dirty="0"/>
                <a:t> IP@1M (5ul)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709" y="2915900"/>
              <a:ext cx="1097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IB: cGAS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35003" y="259353"/>
            <a:ext cx="5988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localization of cGAS (soluble vs. insoluble)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0203" y="5654080"/>
            <a:ext cx="874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cGAS population in S20 is different from cGAS in P20/1M extract, even after IP with 1M </a:t>
            </a:r>
            <a:r>
              <a:rPr lang="en-US" dirty="0" err="1"/>
              <a:t>NaCl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3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568" y="790831"/>
            <a:ext cx="7584179" cy="4395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356" y="5280454"/>
            <a:ext cx="7652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fraction(pellet) from </a:t>
            </a:r>
            <a:r>
              <a:rPr lang="en-US" dirty="0" err="1"/>
              <a:t>Nocodazole</a:t>
            </a:r>
            <a:r>
              <a:rPr lang="en-US" dirty="0"/>
              <a:t> treated Hela cell does not have </a:t>
            </a:r>
            <a:r>
              <a:rPr lang="en-US" dirty="0" err="1"/>
              <a:t>cGAS</a:t>
            </a:r>
            <a:r>
              <a:rPr lang="en-US" dirty="0"/>
              <a:t> activity, however, after extraction and IP, the </a:t>
            </a:r>
            <a:r>
              <a:rPr lang="en-US" dirty="0" err="1"/>
              <a:t>cGAS</a:t>
            </a:r>
            <a:r>
              <a:rPr lang="en-US" dirty="0"/>
              <a:t> did have activity, which may exclude the possibility of modification on </a:t>
            </a:r>
            <a:r>
              <a:rPr lang="en-US" dirty="0" err="1"/>
              <a:t>cGAS</a:t>
            </a:r>
            <a:r>
              <a:rPr lang="en-US" dirty="0"/>
              <a:t> that regulates </a:t>
            </a:r>
            <a:r>
              <a:rPr lang="en-US" dirty="0" err="1"/>
              <a:t>cGAS</a:t>
            </a:r>
            <a:r>
              <a:rPr lang="en-US" dirty="0"/>
              <a:t> enzymatic activity. </a:t>
            </a:r>
          </a:p>
        </p:txBody>
      </p:sp>
    </p:spTree>
    <p:extLst>
      <p:ext uri="{BB962C8B-B14F-4D97-AF65-F5344CB8AC3E}">
        <p14:creationId xmlns:p14="http://schemas.microsoft.com/office/powerpoint/2010/main" val="198781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809" y="839972"/>
            <a:ext cx="77617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Summary_2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control cells (non-M phase cells, cGAS in the nucleus that is bound to chromatin is not activated by chromatin, but it can be activated by addition of ISD to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cell is at M phase, most of cGAS protein is bound to the chromosomes, and at this stage, cGAS is not activated by chromosome and can not be activated by adding of ISD.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Questions:</a:t>
            </a:r>
          </a:p>
          <a:p>
            <a:r>
              <a:rPr lang="en-US" dirty="0"/>
              <a:t>We have indirect evidence to show that cGAS do bind to chromatin/chromosome through its DNA binding domain, however, what’s the regulation mechanism(s) that prevent cGAS from being activated?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23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568" y="790831"/>
            <a:ext cx="7584179" cy="4395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356" y="5280454"/>
            <a:ext cx="7652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fraction(pellet) from </a:t>
            </a:r>
            <a:r>
              <a:rPr lang="en-US" dirty="0" err="1"/>
              <a:t>Nocodazole</a:t>
            </a:r>
            <a:r>
              <a:rPr lang="en-US" dirty="0"/>
              <a:t> treated Hela cell does not have </a:t>
            </a:r>
            <a:r>
              <a:rPr lang="en-US" dirty="0" err="1"/>
              <a:t>cGAS</a:t>
            </a:r>
            <a:r>
              <a:rPr lang="en-US" dirty="0"/>
              <a:t> activity, however, after extraction and IP, the </a:t>
            </a:r>
            <a:r>
              <a:rPr lang="en-US" dirty="0" err="1"/>
              <a:t>cGAS</a:t>
            </a:r>
            <a:r>
              <a:rPr lang="en-US" dirty="0"/>
              <a:t> did have activity, which may exclude the possibility of modification on </a:t>
            </a:r>
            <a:r>
              <a:rPr lang="en-US" dirty="0" err="1"/>
              <a:t>cGAS</a:t>
            </a:r>
            <a:r>
              <a:rPr lang="en-US" dirty="0"/>
              <a:t> that regulates </a:t>
            </a:r>
            <a:r>
              <a:rPr lang="en-US" dirty="0" err="1"/>
              <a:t>cGAS</a:t>
            </a:r>
            <a:r>
              <a:rPr lang="en-US" dirty="0"/>
              <a:t> enzymatic activity. </a:t>
            </a:r>
          </a:p>
        </p:txBody>
      </p:sp>
      <p:sp>
        <p:nvSpPr>
          <p:cNvPr id="4" name="Rectangle 3"/>
          <p:cNvSpPr/>
          <p:nvPr/>
        </p:nvSpPr>
        <p:spPr>
          <a:xfrm rot="2718888">
            <a:off x="4396061" y="4237053"/>
            <a:ext cx="478465" cy="1155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7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8572" y="766120"/>
            <a:ext cx="29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cGAS</a:t>
            </a:r>
            <a:r>
              <a:rPr lang="en-US" dirty="0"/>
              <a:t> activity inhibition assay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DBDDE56-BE79-4259-8C63-E79C4274917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95400" y="1752600"/>
          <a:ext cx="5867400" cy="4147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Prism 7" r:id="rId3" imgW="6401772" imgH="4525336" progId="Prism7.Document">
                  <p:embed/>
                </p:oleObj>
              </mc:Choice>
              <mc:Fallback>
                <p:oleObj name="Prism 7" r:id="rId3" imgW="6401772" imgH="4525336" progId="Prism7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DBDDE56-BE79-4259-8C63-E79C42749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752600"/>
                        <a:ext cx="5867400" cy="4147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369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685800" y="1525671"/>
          <a:ext cx="7504113" cy="464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Prism 7" r:id="rId4" imgW="5214045" imgH="3229141" progId="Prism7.Document">
                  <p:embed/>
                </p:oleObj>
              </mc:Choice>
              <mc:Fallback>
                <p:oleObj name="Prism 7" r:id="rId4" imgW="5214045" imgH="3229141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1525671"/>
                        <a:ext cx="7504113" cy="4646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109967" y="5937913"/>
            <a:ext cx="757683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IP-cGAS</a:t>
            </a:r>
            <a:r>
              <a:rPr lang="en-US" sz="1100" dirty="0"/>
              <a:t>: IP-Flag-cGAS from 0.4M </a:t>
            </a:r>
            <a:r>
              <a:rPr lang="en-US" sz="1100" dirty="0" err="1"/>
              <a:t>NaCl</a:t>
            </a:r>
            <a:r>
              <a:rPr lang="en-US" sz="1100" dirty="0"/>
              <a:t> extract @ 0.4M </a:t>
            </a:r>
            <a:r>
              <a:rPr lang="en-US" sz="1100" dirty="0" err="1"/>
              <a:t>NaCl</a:t>
            </a:r>
            <a:r>
              <a:rPr lang="en-US" sz="1100" dirty="0"/>
              <a:t>, eluted with 1M </a:t>
            </a:r>
            <a:r>
              <a:rPr lang="en-US" sz="1100" dirty="0" err="1"/>
              <a:t>NaCl</a:t>
            </a:r>
            <a:r>
              <a:rPr lang="en-US" sz="1100" dirty="0"/>
              <a:t>, concentrated and buffer exchanged to 0.5M </a:t>
            </a:r>
            <a:r>
              <a:rPr lang="en-US" sz="1100" dirty="0" err="1"/>
              <a:t>NaCl</a:t>
            </a:r>
            <a:r>
              <a:rPr lang="en-US" sz="1100" dirty="0"/>
              <a:t>. (for 0.1ul and 0.3ul, use hypo to do 1:10 dilution first and use 1ul and 3ul, respectively)</a:t>
            </a:r>
          </a:p>
          <a:p>
            <a:r>
              <a:rPr lang="en-US" sz="1100" b="1" dirty="0"/>
              <a:t>IP-</a:t>
            </a:r>
            <a:r>
              <a:rPr lang="en-US" sz="1100" b="1" dirty="0" err="1"/>
              <a:t>Ctl</a:t>
            </a:r>
            <a:r>
              <a:rPr lang="en-US" sz="1100" dirty="0"/>
              <a:t>: Similar to 1 but IP from S20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E7CDD-9EBB-4991-B23C-170D67CBFFA3}"/>
              </a:ext>
            </a:extLst>
          </p:cNvPr>
          <p:cNvSpPr/>
          <p:nvPr/>
        </p:nvSpPr>
        <p:spPr>
          <a:xfrm>
            <a:off x="228600" y="228600"/>
            <a:ext cx="8779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3. Characterization and purification of cGAS inhibitor(s)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1C31394-F559-46CC-8C95-6EA63F819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21268"/>
            <a:ext cx="76677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>
                <a:latin typeface="+mj-lt"/>
              </a:rPr>
              <a:t>Inhibitor co-</a:t>
            </a:r>
            <a:r>
              <a:rPr lang="en-US" dirty="0" err="1">
                <a:latin typeface="+mj-lt"/>
              </a:rPr>
              <a:t>IPed</a:t>
            </a:r>
            <a:r>
              <a:rPr lang="en-US" dirty="0">
                <a:latin typeface="+mj-lt"/>
              </a:rPr>
              <a:t> with cGAS is heat resistant</a:t>
            </a:r>
          </a:p>
        </p:txBody>
      </p:sp>
    </p:spTree>
    <p:extLst>
      <p:ext uri="{BB962C8B-B14F-4D97-AF65-F5344CB8AC3E}">
        <p14:creationId xmlns:p14="http://schemas.microsoft.com/office/powerpoint/2010/main" val="917114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21796" y="2339887"/>
            <a:ext cx="5453726" cy="1317225"/>
            <a:chOff x="3661656" y="2230830"/>
            <a:chExt cx="5453726" cy="13172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1562" y="3133655"/>
              <a:ext cx="4081350" cy="4144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4" name="TextBox 3"/>
            <p:cNvSpPr txBox="1"/>
            <p:nvPr/>
          </p:nvSpPr>
          <p:spPr>
            <a:xfrm rot="18736418">
              <a:off x="5067948" y="2839124"/>
              <a:ext cx="39305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S20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18736418">
              <a:off x="5942474" y="2684927"/>
              <a:ext cx="80983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1M extract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8736418">
              <a:off x="5457102" y="2725848"/>
              <a:ext cx="6992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/>
                <a:t>RIPA_ext</a:t>
              </a:r>
              <a:endParaRPr lang="en-US" sz="1100" dirty="0"/>
            </a:p>
          </p:txBody>
        </p:sp>
        <p:sp>
          <p:nvSpPr>
            <p:cNvPr id="7" name="TextBox 6"/>
            <p:cNvSpPr txBox="1"/>
            <p:nvPr/>
          </p:nvSpPr>
          <p:spPr>
            <a:xfrm rot="18736418">
              <a:off x="6466932" y="2684334"/>
              <a:ext cx="81144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Final pellet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8736418">
              <a:off x="7084024" y="2808350"/>
              <a:ext cx="39305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S20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8736418">
              <a:off x="8002940" y="2654153"/>
              <a:ext cx="80983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1M extract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8736418">
              <a:off x="7526446" y="2695074"/>
              <a:ext cx="6992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/>
                <a:t>RIPA_ext</a:t>
              </a:r>
              <a:endParaRPr lang="en-US" sz="11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8736418">
              <a:off x="8509642" y="2653560"/>
              <a:ext cx="81144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Final pellet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211074" y="2499479"/>
              <a:ext cx="19233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208968" y="2230830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Hela_cGAS</a:t>
              </a:r>
              <a:r>
                <a:rPr lang="en-US" sz="1100" dirty="0"/>
                <a:t> KO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191996" y="2499479"/>
              <a:ext cx="19233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189890" y="2230830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Hela_ </a:t>
              </a:r>
              <a:r>
                <a:rPr lang="en-US" sz="1100" dirty="0" err="1"/>
                <a:t>wt</a:t>
              </a:r>
              <a:endParaRPr 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61656" y="3224578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IB:cGAS</a:t>
              </a:r>
              <a:endParaRPr lang="en-US" sz="1100" dirty="0"/>
            </a:p>
          </p:txBody>
        </p:sp>
      </p:grp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312738" y="233363"/>
            <a:ext cx="53998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cGAS locates in the RIPA insoluble nuclear fraction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CE5983-1303-49E5-87F8-5AF31C36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55" y="2761430"/>
            <a:ext cx="5639289" cy="13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90FCBAF-E157-4E9E-A1A8-D8522241A16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5185" y="1676400"/>
          <a:ext cx="8285942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Prism 7" r:id="rId4" imgW="5986896" imgH="2918328" progId="Prism7.Document">
                  <p:embed/>
                </p:oleObj>
              </mc:Choice>
              <mc:Fallback>
                <p:oleObj name="Prism 7" r:id="rId4" imgW="5986896" imgH="2918328" progId="Prism7.Document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90FCBAF-E157-4E9E-A1A8-D8522241A1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5185" y="1676400"/>
                        <a:ext cx="8285942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A761C93-9847-425A-8A40-A7E57A5946B0}"/>
              </a:ext>
            </a:extLst>
          </p:cNvPr>
          <p:cNvSpPr/>
          <p:nvPr/>
        </p:nvSpPr>
        <p:spPr>
          <a:xfrm>
            <a:off x="228600" y="228600"/>
            <a:ext cx="8779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3. Characterization and purification of cGAS inhibitor(s)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B42596D-971E-4E23-A1BB-BD336468E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21268"/>
            <a:ext cx="76677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>
                <a:latin typeface="+mj-lt"/>
              </a:rPr>
              <a:t>Inhibitor co-</a:t>
            </a:r>
            <a:r>
              <a:rPr lang="en-US" dirty="0" err="1">
                <a:latin typeface="+mj-lt"/>
              </a:rPr>
              <a:t>IPed</a:t>
            </a:r>
            <a:r>
              <a:rPr lang="en-US" dirty="0">
                <a:latin typeface="+mj-lt"/>
              </a:rPr>
              <a:t> with cGAS is a protein</a:t>
            </a:r>
          </a:p>
        </p:txBody>
      </p:sp>
    </p:spTree>
    <p:extLst>
      <p:ext uri="{BB962C8B-B14F-4D97-AF65-F5344CB8AC3E}">
        <p14:creationId xmlns:p14="http://schemas.microsoft.com/office/powerpoint/2010/main" val="3979193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880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5535" y="1206060"/>
            <a:ext cx="8069565" cy="4044365"/>
            <a:chOff x="405535" y="1206061"/>
            <a:chExt cx="7265324" cy="35315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" t="7737" b="7576"/>
            <a:stretch/>
          </p:blipFill>
          <p:spPr>
            <a:xfrm>
              <a:off x="405535" y="1206061"/>
              <a:ext cx="7265324" cy="353156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994161" y="3458811"/>
              <a:ext cx="681644" cy="1278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8291" y="1463755"/>
            <a:ext cx="430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Column: Mono-Q 0.1mL</a:t>
            </a:r>
          </a:p>
          <a:p>
            <a:r>
              <a:rPr lang="en-US" dirty="0"/>
              <a:t>Buffer A: 20mM </a:t>
            </a:r>
            <a:r>
              <a:rPr lang="en-US" dirty="0" err="1"/>
              <a:t>Tris-HCl</a:t>
            </a:r>
            <a:r>
              <a:rPr lang="en-US" dirty="0"/>
              <a:t> pH 7.5 + 0.1M </a:t>
            </a:r>
            <a:r>
              <a:rPr lang="en-US" dirty="0" err="1"/>
              <a:t>NaCl</a:t>
            </a:r>
            <a:endParaRPr lang="en-US" dirty="0"/>
          </a:p>
          <a:p>
            <a:r>
              <a:rPr lang="en-US" dirty="0"/>
              <a:t>Buffer B: 20mM </a:t>
            </a:r>
            <a:r>
              <a:rPr lang="en-US" dirty="0" err="1"/>
              <a:t>Tris-HCl</a:t>
            </a:r>
            <a:r>
              <a:rPr lang="en-US" dirty="0"/>
              <a:t> pH 7.5 + 1M </a:t>
            </a:r>
            <a:r>
              <a:rPr lang="en-US" dirty="0" err="1"/>
              <a:t>NaCl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8291" y="452284"/>
            <a:ext cx="30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soup on mono-Q column</a:t>
            </a:r>
          </a:p>
        </p:txBody>
      </p:sp>
    </p:spTree>
    <p:extLst>
      <p:ext uri="{BB962C8B-B14F-4D97-AF65-F5344CB8AC3E}">
        <p14:creationId xmlns:p14="http://schemas.microsoft.com/office/powerpoint/2010/main" val="4135888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631825" y="873125"/>
          <a:ext cx="7624763" cy="547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Prism 7" r:id="rId3" imgW="5877415" imgH="4217044" progId="Prism7.Document">
                  <p:embed/>
                </p:oleObj>
              </mc:Choice>
              <mc:Fallback>
                <p:oleObj name="Prism 7" r:id="rId3" imgW="5877415" imgH="4217044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825" y="873125"/>
                        <a:ext cx="7624763" cy="547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1222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8" b="18634"/>
          <a:stretch/>
        </p:blipFill>
        <p:spPr>
          <a:xfrm>
            <a:off x="723207" y="1745672"/>
            <a:ext cx="7913716" cy="3990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45673" y="15459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2203" y="15459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481" y="154596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848460" y="1570906"/>
            <a:ext cx="6816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3521" y="1296580"/>
            <a:ext cx="770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BSA(ng)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4398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7792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9628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3266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6913" y="154180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26988" y="154180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25373" y="154180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D12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32082" y="15418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92548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7953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55047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3827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2482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2825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96090" y="4746567"/>
            <a:ext cx="1235991" cy="390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506684" y="4941916"/>
            <a:ext cx="592385" cy="61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7099070" y="5552903"/>
            <a:ext cx="390697" cy="3059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99069" y="5858893"/>
            <a:ext cx="130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Histone 2A?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7290" y="5093520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10kd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7290" y="4759035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15kd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7290" y="4424550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20kd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7290" y="4150125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25kd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7290" y="3719237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37kd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7290" y="3366581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50kd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7290" y="2890814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75kd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5920" y="2673527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100kd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5920" y="2346125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150kd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5920" y="1960779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250kd</a:t>
            </a:r>
          </a:p>
        </p:txBody>
      </p:sp>
    </p:spTree>
    <p:extLst>
      <p:ext uri="{BB962C8B-B14F-4D97-AF65-F5344CB8AC3E}">
        <p14:creationId xmlns:p14="http://schemas.microsoft.com/office/powerpoint/2010/main" val="513440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69888" y="531813"/>
          <a:ext cx="8647112" cy="522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Prism 7" r:id="rId3" imgW="7148694" imgH="4317887" progId="Prism7.Document">
                  <p:embed/>
                </p:oleObj>
              </mc:Choice>
              <mc:Fallback>
                <p:oleObj name="Prism 7" r:id="rId3" imgW="7148694" imgH="4317887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888" y="531813"/>
                        <a:ext cx="8647112" cy="522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14600" y="1104900"/>
            <a:ext cx="395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3.5ng recombinant </a:t>
            </a:r>
            <a:r>
              <a:rPr lang="en-US" sz="1600" dirty="0" err="1"/>
              <a:t>cGAS</a:t>
            </a:r>
            <a:r>
              <a:rPr lang="en-US" sz="1600" dirty="0"/>
              <a:t> and 0.5ug chromatin for basal </a:t>
            </a:r>
            <a:r>
              <a:rPr lang="en-US" sz="1600" dirty="0" err="1"/>
              <a:t>cGAS</a:t>
            </a:r>
            <a:r>
              <a:rPr lang="en-US" sz="1600" dirty="0"/>
              <a:t> reaction (w/ RNase)</a:t>
            </a:r>
          </a:p>
        </p:txBody>
      </p:sp>
    </p:spTree>
    <p:extLst>
      <p:ext uri="{BB962C8B-B14F-4D97-AF65-F5344CB8AC3E}">
        <p14:creationId xmlns:p14="http://schemas.microsoft.com/office/powerpoint/2010/main" val="2181014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20734" r="1032" b="19184"/>
          <a:stretch/>
        </p:blipFill>
        <p:spPr>
          <a:xfrm>
            <a:off x="1404851" y="1479666"/>
            <a:ext cx="6251172" cy="310064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858739" y="4084442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10kd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8739" y="3816462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15kd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8739" y="3556791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20kd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8739" y="3365494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25kd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8739" y="3026044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37kd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8739" y="2731579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50kd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8739" y="2355566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75kd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7369" y="2179842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100kd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7369" y="1952192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150kd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369" y="1649970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250kd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768137" y="121345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2855658" y="980495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05780" y="731108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Heated H2B(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 rot="16028777">
            <a:off x="2940982" y="12134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33" name="TextBox 32"/>
          <p:cNvSpPr txBox="1"/>
          <p:nvPr/>
        </p:nvSpPr>
        <p:spPr>
          <a:xfrm rot="16028777">
            <a:off x="3094766" y="1154990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34" name="TextBox 33"/>
          <p:cNvSpPr txBox="1"/>
          <p:nvPr/>
        </p:nvSpPr>
        <p:spPr>
          <a:xfrm rot="16028777">
            <a:off x="3282781" y="1141409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3446006" y="1095343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3697971" y="1111539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947394" y="974954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7516" y="725567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H2B(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 rot="16028777">
            <a:off x="3960583" y="1141409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41" name="TextBox 40"/>
          <p:cNvSpPr txBox="1"/>
          <p:nvPr/>
        </p:nvSpPr>
        <p:spPr>
          <a:xfrm rot="16028777">
            <a:off x="4186502" y="1154990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42" name="TextBox 41"/>
          <p:cNvSpPr txBox="1"/>
          <p:nvPr/>
        </p:nvSpPr>
        <p:spPr>
          <a:xfrm rot="16028777">
            <a:off x="4446652" y="12134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43" name="TextBox 42"/>
          <p:cNvSpPr txBox="1"/>
          <p:nvPr/>
        </p:nvSpPr>
        <p:spPr>
          <a:xfrm rot="16028777">
            <a:off x="4506308" y="1035355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 rot="16200000">
            <a:off x="5112038" y="121899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5199559" y="986036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49681" y="736649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Heated H2A(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 rot="16028777">
            <a:off x="5284883" y="12189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48" name="TextBox 47"/>
          <p:cNvSpPr txBox="1"/>
          <p:nvPr/>
        </p:nvSpPr>
        <p:spPr>
          <a:xfrm rot="16028777">
            <a:off x="5438667" y="1160531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49" name="TextBox 48"/>
          <p:cNvSpPr txBox="1"/>
          <p:nvPr/>
        </p:nvSpPr>
        <p:spPr>
          <a:xfrm rot="16028777">
            <a:off x="5626682" y="1146950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50" name="TextBox 49"/>
          <p:cNvSpPr txBox="1"/>
          <p:nvPr/>
        </p:nvSpPr>
        <p:spPr>
          <a:xfrm rot="16028777">
            <a:off x="5789907" y="1100884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6041872" y="1117080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6291295" y="980495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241417" y="731108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H2A(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 rot="16028777">
            <a:off x="6304484" y="1146950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55" name="TextBox 54"/>
          <p:cNvSpPr txBox="1"/>
          <p:nvPr/>
        </p:nvSpPr>
        <p:spPr>
          <a:xfrm rot="16028777">
            <a:off x="6530403" y="1160531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56" name="TextBox 55"/>
          <p:cNvSpPr txBox="1"/>
          <p:nvPr/>
        </p:nvSpPr>
        <p:spPr>
          <a:xfrm rot="16028777">
            <a:off x="6790553" y="12189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57" name="TextBox 56"/>
          <p:cNvSpPr txBox="1"/>
          <p:nvPr/>
        </p:nvSpPr>
        <p:spPr>
          <a:xfrm rot="16028777">
            <a:off x="6850209" y="1040896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 rot="17315482">
            <a:off x="2149500" y="1186964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D10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454246" y="4006735"/>
            <a:ext cx="2616518" cy="24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6870" y="3864568"/>
            <a:ext cx="2559153" cy="50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60294" y="4813998"/>
            <a:ext cx="6940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After heating, about 50% of histone is gone, while 75% of H2A is gone</a:t>
            </a:r>
          </a:p>
          <a:p>
            <a:pPr marL="342900" indent="-342900">
              <a:buAutoNum type="arabicPeriod"/>
            </a:pPr>
            <a:r>
              <a:rPr lang="en-US" sz="1400" dirty="0"/>
              <a:t>In terms of </a:t>
            </a:r>
            <a:r>
              <a:rPr lang="en-US" sz="1400" dirty="0" err="1"/>
              <a:t>cGAS</a:t>
            </a:r>
            <a:r>
              <a:rPr lang="en-US" sz="1400" dirty="0"/>
              <a:t> inhibitory activity, the D10 fraction from mono-Q is much stronger than purified histones (approximately 8x stronger than H2B and 16x stronger than H2A) 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r>
              <a:rPr lang="en-US" sz="1400" dirty="0"/>
              <a:t>4ul D10 fraction is equivalent to 0.0625ug H2B, and previously, 1ul of D10 fraction can inhibit more than half of the </a:t>
            </a:r>
            <a:r>
              <a:rPr lang="en-US" sz="1400" dirty="0" err="1"/>
              <a:t>cGAS</a:t>
            </a:r>
            <a:r>
              <a:rPr lang="en-US" sz="1400" dirty="0"/>
              <a:t> activity, comparable to 0.125ug H2B. </a:t>
            </a:r>
          </a:p>
        </p:txBody>
      </p:sp>
    </p:spTree>
    <p:extLst>
      <p:ext uri="{BB962C8B-B14F-4D97-AF65-F5344CB8AC3E}">
        <p14:creationId xmlns:p14="http://schemas.microsoft.com/office/powerpoint/2010/main" val="3623949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25" y="1507879"/>
            <a:ext cx="7859306" cy="44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2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678426" y="891046"/>
          <a:ext cx="7908508" cy="504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Prism 7" r:id="rId3" imgW="5745965" imgH="3668169" progId="Prism7.Document">
                  <p:embed/>
                </p:oleObj>
              </mc:Choice>
              <mc:Fallback>
                <p:oleObj name="Prism 7" r:id="rId3" imgW="5745965" imgH="3668169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426" y="891046"/>
                        <a:ext cx="7908508" cy="504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452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7806360" y="1306496"/>
            <a:ext cx="243855" cy="266715"/>
            <a:chOff x="5290357" y="5895034"/>
            <a:chExt cx="243855" cy="266715"/>
          </a:xfrm>
        </p:grpSpPr>
        <p:sp>
          <p:nvSpPr>
            <p:cNvPr id="99" name="Oval 98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253402" y="2052944"/>
            <a:ext cx="243855" cy="266715"/>
            <a:chOff x="5290357" y="5895034"/>
            <a:chExt cx="243855" cy="266715"/>
          </a:xfrm>
        </p:grpSpPr>
        <p:sp>
          <p:nvSpPr>
            <p:cNvPr id="102" name="Oval 101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Image result for chromat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7" y="425303"/>
            <a:ext cx="3303143" cy="228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2764467" y="1408191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>
            <a:off x="2546498" y="1423526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64281" y="1300628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1646312" y="1315963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802" y="1187750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994200" y="1203085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4288390" y="430999"/>
            <a:ext cx="4213549" cy="2490818"/>
            <a:chOff x="2546498" y="3839834"/>
            <a:chExt cx="4213549" cy="2490818"/>
          </a:xfrm>
        </p:grpSpPr>
        <p:grpSp>
          <p:nvGrpSpPr>
            <p:cNvPr id="55" name="Group 54"/>
            <p:cNvGrpSpPr/>
            <p:nvPr/>
          </p:nvGrpSpPr>
          <p:grpSpPr>
            <a:xfrm>
              <a:off x="2546498" y="3839834"/>
              <a:ext cx="4135527" cy="2283527"/>
              <a:chOff x="4546033" y="419251"/>
              <a:chExt cx="4135527" cy="2283527"/>
            </a:xfrm>
          </p:grpSpPr>
          <p:pic>
            <p:nvPicPr>
              <p:cNvPr id="59" name="Picture 2" descr="Image result for chromati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6033" y="419251"/>
                <a:ext cx="3303143" cy="22835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Isosceles Triangle 59"/>
              <p:cNvSpPr/>
              <p:nvPr/>
            </p:nvSpPr>
            <p:spPr>
              <a:xfrm>
                <a:off x="6688494" y="1417474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8522685" y="1016883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/>
              <p:cNvSpPr/>
              <p:nvPr/>
            </p:nvSpPr>
            <p:spPr>
              <a:xfrm>
                <a:off x="5788308" y="1309911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343532" y="117106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/>
              <p:cNvSpPr/>
              <p:nvPr/>
            </p:nvSpPr>
            <p:spPr>
              <a:xfrm>
                <a:off x="5136196" y="1197033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8106493" y="170146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6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025928" y="4270568"/>
              <a:ext cx="809843" cy="6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5611288" y="4945117"/>
              <a:ext cx="809843" cy="6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031188" y="5601793"/>
              <a:ext cx="809843" cy="6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Oval 65"/>
          <p:cNvSpPr/>
          <p:nvPr/>
        </p:nvSpPr>
        <p:spPr>
          <a:xfrm>
            <a:off x="8265041" y="2386093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42" y="378137"/>
            <a:ext cx="4638385" cy="2743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197994" y="3562383"/>
            <a:ext cx="1680559" cy="2658662"/>
            <a:chOff x="3197994" y="3562383"/>
            <a:chExt cx="1680559" cy="2658662"/>
          </a:xfrm>
        </p:grpSpPr>
        <p:pic>
          <p:nvPicPr>
            <p:cNvPr id="6150" name="Picture 6" descr="Image result for eppendorf tub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994" y="3562383"/>
              <a:ext cx="1680559" cy="265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/>
            <p:cNvGrpSpPr/>
            <p:nvPr/>
          </p:nvGrpSpPr>
          <p:grpSpPr>
            <a:xfrm>
              <a:off x="4188672" y="4697888"/>
              <a:ext cx="251597" cy="193826"/>
              <a:chOff x="1545305" y="4612135"/>
              <a:chExt cx="376844" cy="290314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513031" y="4959826"/>
              <a:ext cx="251597" cy="193826"/>
              <a:chOff x="1545305" y="4612135"/>
              <a:chExt cx="376844" cy="290314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261434" y="5415589"/>
              <a:ext cx="251597" cy="193826"/>
              <a:chOff x="1545305" y="4612135"/>
              <a:chExt cx="376844" cy="290314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6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4456078" y="454555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4183900" y="508701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4306004" y="5618249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673115" y="3562383"/>
            <a:ext cx="1680559" cy="2658662"/>
            <a:chOff x="673115" y="3562383"/>
            <a:chExt cx="1680559" cy="2658662"/>
          </a:xfrm>
        </p:grpSpPr>
        <p:pic>
          <p:nvPicPr>
            <p:cNvPr id="79" name="Picture 6" descr="Image result for eppendorf tub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15" y="3562383"/>
              <a:ext cx="1680559" cy="265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0" name="Group 79"/>
            <p:cNvGrpSpPr/>
            <p:nvPr/>
          </p:nvGrpSpPr>
          <p:grpSpPr>
            <a:xfrm>
              <a:off x="1663793" y="4628833"/>
              <a:ext cx="370551" cy="262878"/>
              <a:chOff x="1545305" y="4508708"/>
              <a:chExt cx="555014" cy="393741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941444" y="4508708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Isosceles Triangle 81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839450" y="4959831"/>
              <a:ext cx="400299" cy="285620"/>
              <a:chOff x="1322578" y="4612135"/>
              <a:chExt cx="599571" cy="427803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/>
              <p:cNvSpPr/>
              <p:nvPr/>
            </p:nvSpPr>
            <p:spPr>
              <a:xfrm>
                <a:off x="1322578" y="4764959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736556" y="5401492"/>
              <a:ext cx="388998" cy="207919"/>
              <a:chOff x="1545305" y="4591026"/>
              <a:chExt cx="582644" cy="311423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1969074" y="4591026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5913766" y="3562383"/>
            <a:ext cx="1680559" cy="2658662"/>
            <a:chOff x="5913766" y="3562383"/>
            <a:chExt cx="1680559" cy="2658662"/>
          </a:xfrm>
        </p:grpSpPr>
        <p:pic>
          <p:nvPicPr>
            <p:cNvPr id="93" name="Picture 6" descr="Image result for eppendorf tub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766" y="3562383"/>
              <a:ext cx="1680559" cy="265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7171850" y="454555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899672" y="508701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7021776" y="5618249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Oval 105"/>
            <p:cNvSpPr/>
            <p:nvPr/>
          </p:nvSpPr>
          <p:spPr>
            <a:xfrm>
              <a:off x="7383133" y="4575800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979696" y="5070008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7249793" y="5659389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7163768" y="4969200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Oval 109"/>
            <p:cNvSpPr/>
            <p:nvPr/>
          </p:nvSpPr>
          <p:spPr>
            <a:xfrm>
              <a:off x="7243792" y="4952190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933389" y="5340072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Oval 111"/>
            <p:cNvSpPr/>
            <p:nvPr/>
          </p:nvSpPr>
          <p:spPr>
            <a:xfrm>
              <a:off x="6977615" y="5487284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Oval 66"/>
          <p:cNvSpPr/>
          <p:nvPr/>
        </p:nvSpPr>
        <p:spPr>
          <a:xfrm>
            <a:off x="266201" y="5876817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196550" y="6463341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4959" y="577158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cGAS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41697" y="6430126"/>
            <a:ext cx="18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Putative inhibitor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400" y="3131500"/>
            <a:ext cx="138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high salt extraction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13847" y="3125834"/>
            <a:ext cx="2501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reaction when we low the salt concentration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547707" y="3121337"/>
            <a:ext cx="206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 cGAS remove the putative inhibitor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66201" y="6143128"/>
            <a:ext cx="243855" cy="266715"/>
            <a:chOff x="5290357" y="5895034"/>
            <a:chExt cx="243855" cy="266715"/>
          </a:xfrm>
        </p:grpSpPr>
        <p:sp>
          <p:nvSpPr>
            <p:cNvPr id="16" name="Oval 15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94243" y="60891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cGAMP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7007306" y="4653407"/>
            <a:ext cx="243855" cy="266715"/>
            <a:chOff x="5290357" y="5895034"/>
            <a:chExt cx="243855" cy="266715"/>
          </a:xfrm>
        </p:grpSpPr>
        <p:sp>
          <p:nvSpPr>
            <p:cNvPr id="89" name="Oval 88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160486" y="5307580"/>
            <a:ext cx="243855" cy="266715"/>
            <a:chOff x="5290357" y="5895034"/>
            <a:chExt cx="243855" cy="266715"/>
          </a:xfrm>
        </p:grpSpPr>
        <p:sp>
          <p:nvSpPr>
            <p:cNvPr id="96" name="Oval 95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515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1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2060" y="119335"/>
            <a:ext cx="3199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Hela_GFP</a:t>
            </a:r>
            <a:r>
              <a:rPr lang="en-US" dirty="0"/>
              <a:t>: No thymidine control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FB037A-3256-4A5B-9A89-8C46920F9852}"/>
              </a:ext>
            </a:extLst>
          </p:cNvPr>
          <p:cNvGrpSpPr/>
          <p:nvPr/>
        </p:nvGrpSpPr>
        <p:grpSpPr>
          <a:xfrm>
            <a:off x="814647" y="777241"/>
            <a:ext cx="3657600" cy="2745601"/>
            <a:chOff x="814647" y="777241"/>
            <a:chExt cx="3657600" cy="27456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9CFAD9-00EC-4AE8-B4A4-E36E7E0C2FDB}"/>
                </a:ext>
              </a:extLst>
            </p:cNvPr>
            <p:cNvGrpSpPr/>
            <p:nvPr/>
          </p:nvGrpSpPr>
          <p:grpSpPr>
            <a:xfrm>
              <a:off x="814647" y="777241"/>
              <a:ext cx="3657600" cy="2743200"/>
              <a:chOff x="814647" y="777241"/>
              <a:chExt cx="3657600" cy="2743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647" y="777241"/>
                <a:ext cx="3657600" cy="27432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9F59D31-6C33-4F64-A325-F1249EFA4BDB}"/>
                  </a:ext>
                </a:extLst>
              </p:cNvPr>
              <p:cNvSpPr/>
              <p:nvPr/>
            </p:nvSpPr>
            <p:spPr>
              <a:xfrm>
                <a:off x="1587500" y="1358900"/>
                <a:ext cx="825500" cy="7175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2EC4F2-D2E8-4DDD-B203-7F7FC8325C22}"/>
                </a:ext>
              </a:extLst>
            </p:cNvPr>
            <p:cNvSpPr/>
            <p:nvPr/>
          </p:nvSpPr>
          <p:spPr>
            <a:xfrm>
              <a:off x="814647" y="3153510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GFP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74A884-16CB-4170-97B4-4CA234E87E17}"/>
              </a:ext>
            </a:extLst>
          </p:cNvPr>
          <p:cNvGrpSpPr/>
          <p:nvPr/>
        </p:nvGrpSpPr>
        <p:grpSpPr>
          <a:xfrm>
            <a:off x="4504660" y="777241"/>
            <a:ext cx="3656410" cy="2743200"/>
            <a:chOff x="4557825" y="777241"/>
            <a:chExt cx="3656410" cy="27432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337A31-6181-4D3C-A26E-46B008535E1C}"/>
                </a:ext>
              </a:extLst>
            </p:cNvPr>
            <p:cNvGrpSpPr/>
            <p:nvPr/>
          </p:nvGrpSpPr>
          <p:grpSpPr>
            <a:xfrm>
              <a:off x="4557825" y="777241"/>
              <a:ext cx="3656410" cy="2743200"/>
              <a:chOff x="4557825" y="777241"/>
              <a:chExt cx="3656410" cy="2743200"/>
            </a:xfrm>
          </p:grpSpPr>
          <p:graphicFrame>
            <p:nvGraphicFramePr>
              <p:cNvPr id="3" name="Object 2">
                <a:extLst>
                  <a:ext uri="{FF2B5EF4-FFF2-40B4-BE49-F238E27FC236}">
                    <a16:creationId xmlns:a16="http://schemas.microsoft.com/office/drawing/2014/main" id="{039B5CFE-84D1-48B3-9442-AD0EE7BE3C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7000779"/>
                  </p:ext>
                </p:extLst>
              </p:nvPr>
            </p:nvGraphicFramePr>
            <p:xfrm>
              <a:off x="4557825" y="777241"/>
              <a:ext cx="3656410" cy="2743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6" name="Image" r:id="rId4" imgW="4875840" imgH="3656880" progId="Photoshop.Image.15">
                      <p:embed/>
                    </p:oleObj>
                  </mc:Choice>
                  <mc:Fallback>
                    <p:oleObj name="Image" r:id="rId4" imgW="4875840" imgH="3656880" progId="Photoshop.Image.15">
                      <p:embed/>
                      <p:pic>
                        <p:nvPicPr>
                          <p:cNvPr id="3" name="Object 2">
                            <a:extLst>
                              <a:ext uri="{FF2B5EF4-FFF2-40B4-BE49-F238E27FC236}">
                                <a16:creationId xmlns:a16="http://schemas.microsoft.com/office/drawing/2014/main" id="{039B5CFE-84D1-48B3-9442-AD0EE7BE3C2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4557825" y="777241"/>
                            <a:ext cx="3656410" cy="2743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7FDB82A-BC92-48E4-89C8-49EE23A4FF7D}"/>
                  </a:ext>
                </a:extLst>
              </p:cNvPr>
              <p:cNvSpPr/>
              <p:nvPr/>
            </p:nvSpPr>
            <p:spPr>
              <a:xfrm>
                <a:off x="5321300" y="1358900"/>
                <a:ext cx="825500" cy="7175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21DD6A-4660-499B-8370-4C9BAA5FC9B7}"/>
                </a:ext>
              </a:extLst>
            </p:cNvPr>
            <p:cNvSpPr/>
            <p:nvPr/>
          </p:nvSpPr>
          <p:spPr>
            <a:xfrm>
              <a:off x="4571498" y="3146415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101E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DAPI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85D65E-9DF3-47EA-B8DB-CBC3C76E150C}"/>
              </a:ext>
            </a:extLst>
          </p:cNvPr>
          <p:cNvGrpSpPr/>
          <p:nvPr/>
        </p:nvGrpSpPr>
        <p:grpSpPr>
          <a:xfrm>
            <a:off x="814647" y="3560551"/>
            <a:ext cx="3657600" cy="2743200"/>
            <a:chOff x="814647" y="3624349"/>
            <a:chExt cx="3657600" cy="27432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E09D452-D6F1-4D2C-80CF-F83A4B75DCB5}"/>
                </a:ext>
              </a:extLst>
            </p:cNvPr>
            <p:cNvGrpSpPr/>
            <p:nvPr/>
          </p:nvGrpSpPr>
          <p:grpSpPr>
            <a:xfrm>
              <a:off x="814647" y="3624349"/>
              <a:ext cx="3657600" cy="2743200"/>
              <a:chOff x="814647" y="3624349"/>
              <a:chExt cx="3657600" cy="27432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B89B0E7-FA15-404B-8591-1CB71AA0A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647" y="3624349"/>
                <a:ext cx="3657600" cy="2743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DB146F7-AD3A-43B8-BD0C-E97190F2C741}"/>
                  </a:ext>
                </a:extLst>
              </p:cNvPr>
              <p:cNvSpPr/>
              <p:nvPr/>
            </p:nvSpPr>
            <p:spPr>
              <a:xfrm>
                <a:off x="1587500" y="4197350"/>
                <a:ext cx="825500" cy="7175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687D1D-D72A-4DB6-A929-6FDAA27D62B9}"/>
                </a:ext>
              </a:extLst>
            </p:cNvPr>
            <p:cNvSpPr/>
            <p:nvPr/>
          </p:nvSpPr>
          <p:spPr>
            <a:xfrm>
              <a:off x="828818" y="5995959"/>
              <a:ext cx="14029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Bright field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CD7416-4A94-469D-85F1-9ABCE70009D3}"/>
              </a:ext>
            </a:extLst>
          </p:cNvPr>
          <p:cNvGrpSpPr/>
          <p:nvPr/>
        </p:nvGrpSpPr>
        <p:grpSpPr>
          <a:xfrm>
            <a:off x="4504660" y="3560551"/>
            <a:ext cx="3657600" cy="2744093"/>
            <a:chOff x="4557825" y="3624349"/>
            <a:chExt cx="3657600" cy="27440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EB5E48F-A562-40C4-B6FA-0A87D5B6B56A}"/>
                </a:ext>
              </a:extLst>
            </p:cNvPr>
            <p:cNvGrpSpPr/>
            <p:nvPr/>
          </p:nvGrpSpPr>
          <p:grpSpPr>
            <a:xfrm>
              <a:off x="4557825" y="3624349"/>
              <a:ext cx="3657600" cy="2744093"/>
              <a:chOff x="4557825" y="3624349"/>
              <a:chExt cx="3657600" cy="2744093"/>
            </a:xfrm>
          </p:grpSpPr>
          <p:graphicFrame>
            <p:nvGraphicFramePr>
              <p:cNvPr id="7" name="Object 6">
                <a:extLst>
                  <a:ext uri="{FF2B5EF4-FFF2-40B4-BE49-F238E27FC236}">
                    <a16:creationId xmlns:a16="http://schemas.microsoft.com/office/drawing/2014/main" id="{C9EA7A17-761B-4C1C-A189-A71677D110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2645430"/>
                  </p:ext>
                </p:extLst>
              </p:nvPr>
            </p:nvGraphicFramePr>
            <p:xfrm>
              <a:off x="4557825" y="3624349"/>
              <a:ext cx="3657600" cy="27440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7" name="Image" r:id="rId7" imgW="4875840" imgH="3656880" progId="Photoshop.Image.15">
                      <p:embed/>
                    </p:oleObj>
                  </mc:Choice>
                  <mc:Fallback>
                    <p:oleObj name="Image" r:id="rId7" imgW="4875840" imgH="3656880" progId="Photoshop.Image.15">
                      <p:embed/>
                      <p:pic>
                        <p:nvPicPr>
                          <p:cNvPr id="7" name="Object 6">
                            <a:extLst>
                              <a:ext uri="{FF2B5EF4-FFF2-40B4-BE49-F238E27FC236}">
                                <a16:creationId xmlns:a16="http://schemas.microsoft.com/office/drawing/2014/main" id="{C9EA7A17-761B-4C1C-A189-A71677D110F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557825" y="3624349"/>
                            <a:ext cx="3657600" cy="27440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456737-AC8B-4C2A-97CE-F469C9975B47}"/>
                  </a:ext>
                </a:extLst>
              </p:cNvPr>
              <p:cNvSpPr/>
              <p:nvPr/>
            </p:nvSpPr>
            <p:spPr>
              <a:xfrm>
                <a:off x="5321300" y="4197350"/>
                <a:ext cx="825500" cy="7175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48F82C-AD20-4372-AAB3-E091AC1E1848}"/>
                </a:ext>
              </a:extLst>
            </p:cNvPr>
            <p:cNvSpPr/>
            <p:nvPr/>
          </p:nvSpPr>
          <p:spPr>
            <a:xfrm>
              <a:off x="4564399" y="5988868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GFP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US" b="1" dirty="0">
                  <a:solidFill>
                    <a:srgbClr val="0101E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DAPI</a:t>
              </a:r>
              <a:endParaRPr lang="en-US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412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38" y="4085440"/>
            <a:ext cx="7315200" cy="75837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38" y="1952801"/>
            <a:ext cx="7315200" cy="187243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17918" y="2805428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IB: cGAS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7918" y="4323296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IB: TBK1</a:t>
            </a:r>
          </a:p>
        </p:txBody>
      </p:sp>
      <p:sp>
        <p:nvSpPr>
          <p:cNvPr id="7" name="TextBox 6"/>
          <p:cNvSpPr txBox="1"/>
          <p:nvPr/>
        </p:nvSpPr>
        <p:spPr>
          <a:xfrm rot="18736418">
            <a:off x="1489639" y="1631832"/>
            <a:ext cx="4443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sup</a:t>
            </a:r>
          </a:p>
        </p:txBody>
      </p:sp>
      <p:sp>
        <p:nvSpPr>
          <p:cNvPr id="8" name="TextBox 7"/>
          <p:cNvSpPr txBox="1"/>
          <p:nvPr/>
        </p:nvSpPr>
        <p:spPr>
          <a:xfrm rot="18736418">
            <a:off x="2093959" y="1586166"/>
            <a:ext cx="6020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pellet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53193" y="1554684"/>
            <a:ext cx="7840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72281" y="1139186"/>
            <a:ext cx="9391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S20 + </a:t>
            </a:r>
            <a:r>
              <a:rPr lang="en-US" sz="1050" dirty="0" err="1"/>
              <a:t>hcGAS</a:t>
            </a:r>
            <a:r>
              <a:rPr lang="en-US" sz="1050" dirty="0"/>
              <a:t>/TBK1</a:t>
            </a:r>
          </a:p>
        </p:txBody>
      </p:sp>
      <p:sp>
        <p:nvSpPr>
          <p:cNvPr id="12" name="TextBox 11"/>
          <p:cNvSpPr txBox="1"/>
          <p:nvPr/>
        </p:nvSpPr>
        <p:spPr>
          <a:xfrm rot="18736418">
            <a:off x="2737677" y="1635950"/>
            <a:ext cx="4443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sup</a:t>
            </a:r>
          </a:p>
        </p:txBody>
      </p:sp>
      <p:sp>
        <p:nvSpPr>
          <p:cNvPr id="13" name="TextBox 12"/>
          <p:cNvSpPr txBox="1"/>
          <p:nvPr/>
        </p:nvSpPr>
        <p:spPr>
          <a:xfrm rot="18736418">
            <a:off x="3243141" y="1590284"/>
            <a:ext cx="6020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pellet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001231" y="1558802"/>
            <a:ext cx="7840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20319" y="1143304"/>
            <a:ext cx="9391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P20 + </a:t>
            </a:r>
            <a:r>
              <a:rPr lang="en-US" sz="1050" dirty="0" err="1"/>
              <a:t>hcGAS</a:t>
            </a:r>
            <a:r>
              <a:rPr lang="en-US" sz="1050" dirty="0"/>
              <a:t>/TBK1</a:t>
            </a:r>
          </a:p>
        </p:txBody>
      </p:sp>
      <p:sp>
        <p:nvSpPr>
          <p:cNvPr id="16" name="TextBox 15"/>
          <p:cNvSpPr txBox="1"/>
          <p:nvPr/>
        </p:nvSpPr>
        <p:spPr>
          <a:xfrm rot="18736418">
            <a:off x="3853907" y="1631828"/>
            <a:ext cx="4443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sup</a:t>
            </a:r>
          </a:p>
        </p:txBody>
      </p:sp>
      <p:sp>
        <p:nvSpPr>
          <p:cNvPr id="17" name="TextBox 16"/>
          <p:cNvSpPr txBox="1"/>
          <p:nvPr/>
        </p:nvSpPr>
        <p:spPr>
          <a:xfrm rot="18736418">
            <a:off x="4359371" y="1586162"/>
            <a:ext cx="6020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pellet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117461" y="1554680"/>
            <a:ext cx="7840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36549" y="1139182"/>
            <a:ext cx="9391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RIPA_ext</a:t>
            </a:r>
            <a:r>
              <a:rPr lang="en-US" sz="1050" dirty="0"/>
              <a:t>+ </a:t>
            </a:r>
            <a:r>
              <a:rPr lang="en-US" sz="1050" dirty="0" err="1"/>
              <a:t>hcGAS</a:t>
            </a:r>
            <a:r>
              <a:rPr lang="en-US" sz="1050" dirty="0"/>
              <a:t>/TBK1</a:t>
            </a:r>
          </a:p>
        </p:txBody>
      </p:sp>
      <p:sp>
        <p:nvSpPr>
          <p:cNvPr id="20" name="TextBox 19"/>
          <p:cNvSpPr txBox="1"/>
          <p:nvPr/>
        </p:nvSpPr>
        <p:spPr>
          <a:xfrm rot="18736418">
            <a:off x="5695070" y="1635944"/>
            <a:ext cx="4443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sup</a:t>
            </a:r>
          </a:p>
        </p:txBody>
      </p:sp>
      <p:sp>
        <p:nvSpPr>
          <p:cNvPr id="21" name="TextBox 20"/>
          <p:cNvSpPr txBox="1"/>
          <p:nvPr/>
        </p:nvSpPr>
        <p:spPr>
          <a:xfrm rot="18736418">
            <a:off x="6200534" y="1590278"/>
            <a:ext cx="6020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pellet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958624" y="1558796"/>
            <a:ext cx="7840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50956" y="986776"/>
            <a:ext cx="9658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0.5M_ext+ </a:t>
            </a:r>
            <a:r>
              <a:rPr lang="en-US" sz="1050" dirty="0" err="1"/>
              <a:t>hcGAS</a:t>
            </a:r>
            <a:r>
              <a:rPr lang="en-US" sz="1050" dirty="0"/>
              <a:t>/TBK1</a:t>
            </a:r>
          </a:p>
          <a:p>
            <a:pPr algn="ctr"/>
            <a:r>
              <a:rPr lang="en-US" sz="1050" dirty="0"/>
              <a:t>dilute to 0.1M</a:t>
            </a:r>
          </a:p>
        </p:txBody>
      </p:sp>
      <p:sp>
        <p:nvSpPr>
          <p:cNvPr id="24" name="TextBox 23"/>
          <p:cNvSpPr txBox="1"/>
          <p:nvPr/>
        </p:nvSpPr>
        <p:spPr>
          <a:xfrm rot="18736418">
            <a:off x="6877202" y="1631823"/>
            <a:ext cx="4443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sup</a:t>
            </a:r>
          </a:p>
        </p:txBody>
      </p:sp>
      <p:sp>
        <p:nvSpPr>
          <p:cNvPr id="25" name="TextBox 24"/>
          <p:cNvSpPr txBox="1"/>
          <p:nvPr/>
        </p:nvSpPr>
        <p:spPr>
          <a:xfrm rot="18736418">
            <a:off x="7382666" y="1586157"/>
            <a:ext cx="6020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pellet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7140756" y="1554675"/>
            <a:ext cx="7840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18654" y="982655"/>
            <a:ext cx="9581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0.5M_ext+ </a:t>
            </a:r>
            <a:r>
              <a:rPr lang="en-US" sz="1050" dirty="0" err="1"/>
              <a:t>hcGAS</a:t>
            </a:r>
            <a:r>
              <a:rPr lang="en-US" sz="1050" dirty="0"/>
              <a:t>/TBK1</a:t>
            </a:r>
          </a:p>
          <a:p>
            <a:pPr algn="ctr"/>
            <a:r>
              <a:rPr lang="en-US" sz="1050" dirty="0"/>
              <a:t>dilute to 0.5M</a:t>
            </a:r>
          </a:p>
        </p:txBody>
      </p:sp>
      <p:sp>
        <p:nvSpPr>
          <p:cNvPr id="28" name="TextBox 27"/>
          <p:cNvSpPr txBox="1"/>
          <p:nvPr/>
        </p:nvSpPr>
        <p:spPr>
          <a:xfrm rot="18736418">
            <a:off x="7963958" y="1310048"/>
            <a:ext cx="96447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/>
              <a:t>20ng </a:t>
            </a:r>
            <a:r>
              <a:rPr lang="en-US" sz="1050" dirty="0" err="1"/>
              <a:t>hcGAS</a:t>
            </a:r>
            <a:r>
              <a:rPr lang="en-US" sz="1050" dirty="0"/>
              <a:t>/TBK1</a:t>
            </a:r>
          </a:p>
        </p:txBody>
      </p:sp>
      <p:sp>
        <p:nvSpPr>
          <p:cNvPr id="29" name="TextBox 28"/>
          <p:cNvSpPr txBox="1"/>
          <p:nvPr/>
        </p:nvSpPr>
        <p:spPr>
          <a:xfrm rot="18736418">
            <a:off x="4911392" y="1310048"/>
            <a:ext cx="96447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0" dirty="0"/>
              <a:t>0.5M_ext + </a:t>
            </a:r>
            <a:r>
              <a:rPr lang="en-US" sz="1050" dirty="0" err="1"/>
              <a:t>hcGAS</a:t>
            </a:r>
            <a:r>
              <a:rPr lang="en-US" sz="1050" dirty="0"/>
              <a:t>/TBK1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638866" y="1021222"/>
            <a:ext cx="1028038" cy="4176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700119" y="1021222"/>
            <a:ext cx="1028038" cy="4176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783398" y="1025338"/>
            <a:ext cx="1121558" cy="4176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2720" y="246605"/>
            <a:ext cx="796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“factor(s)” in high salt extract from </a:t>
            </a:r>
            <a:r>
              <a:rPr lang="en-US" dirty="0" err="1">
                <a:solidFill>
                  <a:srgbClr val="FF0000"/>
                </a:solidFill>
              </a:rPr>
              <a:t>Hela_cGAS_KO</a:t>
            </a:r>
            <a:r>
              <a:rPr lang="en-US" dirty="0"/>
              <a:t> cells precipitate cGAS at low salt</a:t>
            </a:r>
          </a:p>
        </p:txBody>
      </p:sp>
    </p:spTree>
    <p:extLst>
      <p:ext uri="{BB962C8B-B14F-4D97-AF65-F5344CB8AC3E}">
        <p14:creationId xmlns:p14="http://schemas.microsoft.com/office/powerpoint/2010/main" val="8676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31" y="2537303"/>
            <a:ext cx="6858000" cy="176179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31" y="4447067"/>
            <a:ext cx="6858000" cy="64182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35674" y="3208690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IB: cGAS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207" y="4655164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IB: TBK1</a:t>
            </a:r>
          </a:p>
        </p:txBody>
      </p:sp>
      <p:sp>
        <p:nvSpPr>
          <p:cNvPr id="6" name="TextBox 5"/>
          <p:cNvSpPr txBox="1"/>
          <p:nvPr/>
        </p:nvSpPr>
        <p:spPr>
          <a:xfrm rot="18736418">
            <a:off x="1821025" y="2187735"/>
            <a:ext cx="4443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sup</a:t>
            </a:r>
          </a:p>
        </p:txBody>
      </p:sp>
      <p:sp>
        <p:nvSpPr>
          <p:cNvPr id="7" name="TextBox 6"/>
          <p:cNvSpPr txBox="1"/>
          <p:nvPr/>
        </p:nvSpPr>
        <p:spPr>
          <a:xfrm rot="18736418">
            <a:off x="2187220" y="2142069"/>
            <a:ext cx="6020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pellet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84579" y="2110587"/>
            <a:ext cx="6504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75092" y="1695089"/>
            <a:ext cx="8882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Dilute to 0.1M</a:t>
            </a:r>
          </a:p>
        </p:txBody>
      </p:sp>
      <p:sp>
        <p:nvSpPr>
          <p:cNvPr id="10" name="TextBox 9"/>
          <p:cNvSpPr txBox="1"/>
          <p:nvPr/>
        </p:nvSpPr>
        <p:spPr>
          <a:xfrm rot="18736418">
            <a:off x="1391128" y="2157758"/>
            <a:ext cx="52540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total</a:t>
            </a:r>
          </a:p>
        </p:txBody>
      </p:sp>
      <p:sp>
        <p:nvSpPr>
          <p:cNvPr id="12" name="TextBox 11"/>
          <p:cNvSpPr txBox="1"/>
          <p:nvPr/>
        </p:nvSpPr>
        <p:spPr>
          <a:xfrm rot="18736418">
            <a:off x="2687800" y="2187735"/>
            <a:ext cx="4443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sup</a:t>
            </a:r>
          </a:p>
        </p:txBody>
      </p:sp>
      <p:sp>
        <p:nvSpPr>
          <p:cNvPr id="13" name="TextBox 12"/>
          <p:cNvSpPr txBox="1"/>
          <p:nvPr/>
        </p:nvSpPr>
        <p:spPr>
          <a:xfrm rot="18736418">
            <a:off x="3053995" y="2142069"/>
            <a:ext cx="6020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pellet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951354" y="2110587"/>
            <a:ext cx="6504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41867" y="1695089"/>
            <a:ext cx="8882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Dilute to 0.5M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779881" y="1692235"/>
            <a:ext cx="16859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79880" y="1285341"/>
            <a:ext cx="16859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Hela_cGAS_KO</a:t>
            </a:r>
            <a:r>
              <a:rPr lang="en-US" sz="1050" dirty="0"/>
              <a:t> 1M extract + </a:t>
            </a:r>
            <a:r>
              <a:rPr lang="en-US" sz="1050" dirty="0" err="1"/>
              <a:t>hcGAS</a:t>
            </a:r>
            <a:r>
              <a:rPr lang="en-US" sz="1050" dirty="0"/>
              <a:t>/TBK1 protein</a:t>
            </a:r>
          </a:p>
        </p:txBody>
      </p:sp>
      <p:sp>
        <p:nvSpPr>
          <p:cNvPr id="19" name="TextBox 18"/>
          <p:cNvSpPr txBox="1"/>
          <p:nvPr/>
        </p:nvSpPr>
        <p:spPr>
          <a:xfrm rot="18736418">
            <a:off x="3983200" y="2187735"/>
            <a:ext cx="4443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sup</a:t>
            </a:r>
          </a:p>
        </p:txBody>
      </p:sp>
      <p:sp>
        <p:nvSpPr>
          <p:cNvPr id="20" name="TextBox 19"/>
          <p:cNvSpPr txBox="1"/>
          <p:nvPr/>
        </p:nvSpPr>
        <p:spPr>
          <a:xfrm rot="18736418">
            <a:off x="4349395" y="2142069"/>
            <a:ext cx="6020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pellet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246754" y="2110587"/>
            <a:ext cx="6504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37267" y="1695089"/>
            <a:ext cx="8882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Dilute to 0.1M</a:t>
            </a:r>
          </a:p>
        </p:txBody>
      </p:sp>
      <p:sp>
        <p:nvSpPr>
          <p:cNvPr id="23" name="TextBox 22"/>
          <p:cNvSpPr txBox="1"/>
          <p:nvPr/>
        </p:nvSpPr>
        <p:spPr>
          <a:xfrm rot="18736418">
            <a:off x="3553303" y="2157758"/>
            <a:ext cx="52540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total</a:t>
            </a:r>
          </a:p>
        </p:txBody>
      </p:sp>
      <p:sp>
        <p:nvSpPr>
          <p:cNvPr id="24" name="TextBox 23"/>
          <p:cNvSpPr txBox="1"/>
          <p:nvPr/>
        </p:nvSpPr>
        <p:spPr>
          <a:xfrm rot="18736418">
            <a:off x="4849975" y="2187735"/>
            <a:ext cx="4443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sup</a:t>
            </a:r>
          </a:p>
        </p:txBody>
      </p:sp>
      <p:sp>
        <p:nvSpPr>
          <p:cNvPr id="25" name="TextBox 24"/>
          <p:cNvSpPr txBox="1"/>
          <p:nvPr/>
        </p:nvSpPr>
        <p:spPr>
          <a:xfrm rot="18736418">
            <a:off x="5216170" y="2142069"/>
            <a:ext cx="6020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pellet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113529" y="2110587"/>
            <a:ext cx="6504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04042" y="1695089"/>
            <a:ext cx="8882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Dilute to 0.5M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942056" y="1692235"/>
            <a:ext cx="16859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42055" y="1285341"/>
            <a:ext cx="16859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293T 1M extract + </a:t>
            </a:r>
            <a:r>
              <a:rPr lang="en-US" sz="1050" dirty="0" err="1"/>
              <a:t>hcGAS</a:t>
            </a:r>
            <a:r>
              <a:rPr lang="en-US" sz="1050" dirty="0"/>
              <a:t>/TBK1 protein</a:t>
            </a:r>
          </a:p>
        </p:txBody>
      </p:sp>
      <p:sp>
        <p:nvSpPr>
          <p:cNvPr id="30" name="TextBox 29"/>
          <p:cNvSpPr txBox="1"/>
          <p:nvPr/>
        </p:nvSpPr>
        <p:spPr>
          <a:xfrm rot="18736418">
            <a:off x="6250150" y="2187735"/>
            <a:ext cx="4443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sup</a:t>
            </a:r>
          </a:p>
        </p:txBody>
      </p:sp>
      <p:sp>
        <p:nvSpPr>
          <p:cNvPr id="31" name="TextBox 30"/>
          <p:cNvSpPr txBox="1"/>
          <p:nvPr/>
        </p:nvSpPr>
        <p:spPr>
          <a:xfrm rot="18736418">
            <a:off x="6616345" y="2142069"/>
            <a:ext cx="6020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pellet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6513704" y="2110587"/>
            <a:ext cx="6504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4217" y="1695089"/>
            <a:ext cx="8882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Dilute to 0.1M</a:t>
            </a:r>
          </a:p>
        </p:txBody>
      </p:sp>
      <p:sp>
        <p:nvSpPr>
          <p:cNvPr id="34" name="TextBox 33"/>
          <p:cNvSpPr txBox="1"/>
          <p:nvPr/>
        </p:nvSpPr>
        <p:spPr>
          <a:xfrm rot="18736418">
            <a:off x="5820253" y="2157758"/>
            <a:ext cx="52540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total</a:t>
            </a:r>
          </a:p>
        </p:txBody>
      </p:sp>
      <p:sp>
        <p:nvSpPr>
          <p:cNvPr id="35" name="TextBox 34"/>
          <p:cNvSpPr txBox="1"/>
          <p:nvPr/>
        </p:nvSpPr>
        <p:spPr>
          <a:xfrm rot="18736418">
            <a:off x="7240750" y="2187735"/>
            <a:ext cx="44435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sup</a:t>
            </a:r>
          </a:p>
        </p:txBody>
      </p:sp>
      <p:sp>
        <p:nvSpPr>
          <p:cNvPr id="36" name="TextBox 35"/>
          <p:cNvSpPr txBox="1"/>
          <p:nvPr/>
        </p:nvSpPr>
        <p:spPr>
          <a:xfrm rot="18736418">
            <a:off x="7606945" y="2142069"/>
            <a:ext cx="6020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/>
              <a:t>pellet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7504304" y="2110587"/>
            <a:ext cx="6504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94817" y="1695089"/>
            <a:ext cx="8882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Dilute to 0.5M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209006" y="1692235"/>
            <a:ext cx="16859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09005" y="1285341"/>
            <a:ext cx="16859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293T S20 (w/ 1M </a:t>
            </a:r>
            <a:r>
              <a:rPr lang="en-US" sz="1050" dirty="0" err="1"/>
              <a:t>NaCl</a:t>
            </a:r>
            <a:r>
              <a:rPr lang="en-US" sz="1050" dirty="0"/>
              <a:t>) + </a:t>
            </a:r>
            <a:r>
              <a:rPr lang="en-US" sz="1050" dirty="0" err="1"/>
              <a:t>hcGAS</a:t>
            </a:r>
            <a:r>
              <a:rPr lang="en-US" sz="1050" dirty="0"/>
              <a:t>/TBK1 protein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2720" y="246605"/>
            <a:ext cx="702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“factor(s)” in high salt extract from </a:t>
            </a:r>
            <a:r>
              <a:rPr lang="en-US" dirty="0">
                <a:solidFill>
                  <a:srgbClr val="FF0000"/>
                </a:solidFill>
              </a:rPr>
              <a:t>293T cells </a:t>
            </a:r>
            <a:r>
              <a:rPr lang="en-US" dirty="0"/>
              <a:t>precipitate cGAS at low salt</a:t>
            </a:r>
          </a:p>
        </p:txBody>
      </p:sp>
    </p:spTree>
    <p:extLst>
      <p:ext uri="{BB962C8B-B14F-4D97-AF65-F5344CB8AC3E}">
        <p14:creationId xmlns:p14="http://schemas.microsoft.com/office/powerpoint/2010/main" val="818639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54443F-5775-40D8-9EEF-D7DA71BCA752}"/>
              </a:ext>
            </a:extLst>
          </p:cNvPr>
          <p:cNvSpPr txBox="1"/>
          <p:nvPr/>
        </p:nvSpPr>
        <p:spPr>
          <a:xfrm>
            <a:off x="503340" y="346948"/>
            <a:ext cx="20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Summaries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3AE40-420B-4FC0-82CA-2260ED784214}"/>
              </a:ext>
            </a:extLst>
          </p:cNvPr>
          <p:cNvSpPr txBox="1"/>
          <p:nvPr/>
        </p:nvSpPr>
        <p:spPr>
          <a:xfrm>
            <a:off x="1097280" y="91440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cGAS binds chromatin in the nucleus;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this status, cGAS is not activated by (intact) chromatin;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cGAS </a:t>
            </a:r>
            <a:r>
              <a:rPr lang="en-US" dirty="0" err="1"/>
              <a:t>translocates</a:t>
            </a:r>
            <a:r>
              <a:rPr lang="en-US" dirty="0"/>
              <a:t> into nucleus when nuclear membrane breaks down during cell cycle;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Chromatin bound cGAS can be activated by ISD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2B0AE1-A121-4676-8A6C-E371CE9FBF52}"/>
              </a:ext>
            </a:extLst>
          </p:cNvPr>
          <p:cNvGrpSpPr/>
          <p:nvPr/>
        </p:nvGrpSpPr>
        <p:grpSpPr>
          <a:xfrm>
            <a:off x="1201783" y="2862263"/>
            <a:ext cx="7733211" cy="3766857"/>
            <a:chOff x="1201783" y="2862263"/>
            <a:chExt cx="7733211" cy="3766857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22F45CEC-73CA-4632-9E58-F911C92B255A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755775" y="2862263"/>
            <a:ext cx="5776913" cy="3351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" name="Prism 7" r:id="rId3" imgW="5061240" imgH="2935080" progId="Prism7.Document">
                    <p:embed/>
                  </p:oleObj>
                </mc:Choice>
                <mc:Fallback>
                  <p:oleObj name="Prism 7" r:id="rId3" imgW="5061240" imgH="2935080" progId="Prism7.Document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22F45CEC-73CA-4632-9E58-F911C92B255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755775" y="2862263"/>
                          <a:ext cx="5776913" cy="33512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8EFE2C-F7CE-48E3-9F99-56A27970545E}"/>
                </a:ext>
              </a:extLst>
            </p:cNvPr>
            <p:cNvSpPr txBox="1"/>
            <p:nvPr/>
          </p:nvSpPr>
          <p:spPr>
            <a:xfrm>
              <a:off x="1201783" y="5982789"/>
              <a:ext cx="7733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Here the cGAS activity of P2 is ISD dependent; however, this phenomenon is dependent on the integrity of the nucleus/</a:t>
              </a:r>
              <a:r>
                <a:rPr lang="en-US" dirty="0" err="1"/>
                <a:t>chromoatin</a:t>
              </a:r>
              <a:r>
                <a:rPr lang="en-US" dirty="0"/>
                <a:t>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64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54443F-5775-40D8-9EEF-D7DA71BCA752}"/>
              </a:ext>
            </a:extLst>
          </p:cNvPr>
          <p:cNvSpPr txBox="1"/>
          <p:nvPr/>
        </p:nvSpPr>
        <p:spPr>
          <a:xfrm>
            <a:off x="503340" y="346948"/>
            <a:ext cx="20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Summaries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3AE40-420B-4FC0-82CA-2260ED784214}"/>
              </a:ext>
            </a:extLst>
          </p:cNvPr>
          <p:cNvSpPr txBox="1"/>
          <p:nvPr/>
        </p:nvSpPr>
        <p:spPr>
          <a:xfrm>
            <a:off x="1097280" y="914400"/>
            <a:ext cx="723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cGAS binds chromatin in the nucleus;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this status, cGAS is not activated by (intact) chromatin;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cGAS </a:t>
            </a:r>
            <a:r>
              <a:rPr lang="en-US" dirty="0" err="1"/>
              <a:t>translocates</a:t>
            </a:r>
            <a:r>
              <a:rPr lang="en-US" dirty="0"/>
              <a:t> into nucleus when nuclear membrane breaks down during cell cycle;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Chromatin bound cGAS can be activated by ISD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During M phase, chromosome bound cGAS can NOT be activated by ISD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08B1626-F603-4776-B56C-01C12762916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32218" y="3003368"/>
          <a:ext cx="7104062" cy="3954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Prism 7" r:id="rId3" imgW="5063148" imgH="2817485" progId="Prism7.Document">
                  <p:embed/>
                </p:oleObj>
              </mc:Choice>
              <mc:Fallback>
                <p:oleObj name="Prism 7" r:id="rId3" imgW="5063148" imgH="2817485" progId="Prism7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08B1626-F603-4776-B56C-01C127629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2218" y="3003368"/>
                        <a:ext cx="7104062" cy="3954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61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54443F-5775-40D8-9EEF-D7DA71BCA752}"/>
              </a:ext>
            </a:extLst>
          </p:cNvPr>
          <p:cNvSpPr txBox="1"/>
          <p:nvPr/>
        </p:nvSpPr>
        <p:spPr>
          <a:xfrm>
            <a:off x="503340" y="346948"/>
            <a:ext cx="20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Summaries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3AE40-420B-4FC0-82CA-2260ED784214}"/>
              </a:ext>
            </a:extLst>
          </p:cNvPr>
          <p:cNvSpPr txBox="1"/>
          <p:nvPr/>
        </p:nvSpPr>
        <p:spPr>
          <a:xfrm>
            <a:off x="1097280" y="914400"/>
            <a:ext cx="723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cGAS binds chromatin in the nucleus;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this status, cGAS is not activated by (intact) chromatin;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cGAS </a:t>
            </a:r>
            <a:r>
              <a:rPr lang="en-US" dirty="0" err="1"/>
              <a:t>translocates</a:t>
            </a:r>
            <a:r>
              <a:rPr lang="en-US" dirty="0"/>
              <a:t> into nucleus when nuclear membrane breaks down during cell cycle;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Chromatin bound cGAS can be activated by ISD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M phase, chromosome bound cGAS can NOT be activated by ISD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chromosome bound cGAS can be activated by ISD after IP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F7748A-2E14-4E92-9E43-CCE37910DD92}"/>
              </a:ext>
            </a:extLst>
          </p:cNvPr>
          <p:cNvGrpSpPr/>
          <p:nvPr/>
        </p:nvGrpSpPr>
        <p:grpSpPr>
          <a:xfrm>
            <a:off x="1484313" y="3014663"/>
            <a:ext cx="7372304" cy="3968750"/>
            <a:chOff x="1484313" y="3014663"/>
            <a:chExt cx="7372304" cy="3968750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FE3FFF77-D2C5-4826-ADF3-F30AABA15E51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484313" y="3014663"/>
            <a:ext cx="6327775" cy="3968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0" name="Prism 7" r:id="rId3" imgW="5063148" imgH="3174398" progId="Prism7.Document">
                    <p:embed/>
                  </p:oleObj>
                </mc:Choice>
                <mc:Fallback>
                  <p:oleObj name="Prism 7" r:id="rId3" imgW="5063148" imgH="3174398" progId="Prism7.Document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FE3FFF77-D2C5-4826-ADF3-F30AABA15E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484313" y="3014663"/>
                          <a:ext cx="6327775" cy="3968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C16D11-F20A-453C-935E-7D43A5AA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9481" y="5974887"/>
              <a:ext cx="3167136" cy="75770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A67B2E0-77B1-4E05-BEF0-A6582A26C5E1}"/>
              </a:ext>
            </a:extLst>
          </p:cNvPr>
          <p:cNvSpPr/>
          <p:nvPr/>
        </p:nvSpPr>
        <p:spPr>
          <a:xfrm>
            <a:off x="4545874" y="5381897"/>
            <a:ext cx="339634" cy="12104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08" y="2645316"/>
            <a:ext cx="4997134" cy="64928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236760" y="2816067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IB: cGAS</a:t>
            </a:r>
          </a:p>
        </p:txBody>
      </p:sp>
      <p:sp>
        <p:nvSpPr>
          <p:cNvPr id="4" name="TextBox 3"/>
          <p:cNvSpPr txBox="1"/>
          <p:nvPr/>
        </p:nvSpPr>
        <p:spPr>
          <a:xfrm rot="18736418">
            <a:off x="2211283" y="2348739"/>
            <a:ext cx="52908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/>
              <a:t>S20</a:t>
            </a:r>
          </a:p>
        </p:txBody>
      </p:sp>
      <p:sp>
        <p:nvSpPr>
          <p:cNvPr id="5" name="TextBox 4"/>
          <p:cNvSpPr txBox="1"/>
          <p:nvPr/>
        </p:nvSpPr>
        <p:spPr>
          <a:xfrm rot="18736418">
            <a:off x="2991482" y="2275879"/>
            <a:ext cx="7260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/>
              <a:t>0.5M_ext</a:t>
            </a:r>
          </a:p>
        </p:txBody>
      </p:sp>
      <p:sp>
        <p:nvSpPr>
          <p:cNvPr id="6" name="TextBox 5"/>
          <p:cNvSpPr txBox="1"/>
          <p:nvPr/>
        </p:nvSpPr>
        <p:spPr>
          <a:xfrm rot="18736418">
            <a:off x="3878881" y="2224149"/>
            <a:ext cx="86584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/>
              <a:t>Final Pellet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459285" y="2106804"/>
            <a:ext cx="20056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59284" y="1849236"/>
            <a:ext cx="2005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Ctl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 rot="18736418">
            <a:off x="3456921" y="2279998"/>
            <a:ext cx="7260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/>
              <a:t>M2_IP</a:t>
            </a:r>
          </a:p>
        </p:txBody>
      </p:sp>
      <p:sp>
        <p:nvSpPr>
          <p:cNvPr id="11" name="TextBox 10"/>
          <p:cNvSpPr txBox="1"/>
          <p:nvPr/>
        </p:nvSpPr>
        <p:spPr>
          <a:xfrm rot="18736418">
            <a:off x="2542517" y="2271760"/>
            <a:ext cx="7260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/>
              <a:t>Benz. sup</a:t>
            </a:r>
          </a:p>
        </p:txBody>
      </p:sp>
      <p:sp>
        <p:nvSpPr>
          <p:cNvPr id="13" name="TextBox 12"/>
          <p:cNvSpPr txBox="1"/>
          <p:nvPr/>
        </p:nvSpPr>
        <p:spPr>
          <a:xfrm rot="18736418">
            <a:off x="4818557" y="2352855"/>
            <a:ext cx="52908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/>
              <a:t>S20</a:t>
            </a:r>
          </a:p>
        </p:txBody>
      </p:sp>
      <p:sp>
        <p:nvSpPr>
          <p:cNvPr id="14" name="TextBox 13"/>
          <p:cNvSpPr txBox="1"/>
          <p:nvPr/>
        </p:nvSpPr>
        <p:spPr>
          <a:xfrm rot="18736418">
            <a:off x="5598756" y="2279995"/>
            <a:ext cx="7260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/>
              <a:t>0.5M_ext</a:t>
            </a:r>
          </a:p>
        </p:txBody>
      </p:sp>
      <p:sp>
        <p:nvSpPr>
          <p:cNvPr id="15" name="TextBox 14"/>
          <p:cNvSpPr txBox="1"/>
          <p:nvPr/>
        </p:nvSpPr>
        <p:spPr>
          <a:xfrm rot="18736418">
            <a:off x="6486155" y="2228265"/>
            <a:ext cx="86584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/>
              <a:t>Final Pellet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066559" y="2110920"/>
            <a:ext cx="20056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66558" y="1853352"/>
            <a:ext cx="2005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Nocodazole</a:t>
            </a:r>
            <a:endParaRPr lang="en-US" sz="1050" dirty="0"/>
          </a:p>
        </p:txBody>
      </p:sp>
      <p:sp>
        <p:nvSpPr>
          <p:cNvPr id="18" name="TextBox 17"/>
          <p:cNvSpPr txBox="1"/>
          <p:nvPr/>
        </p:nvSpPr>
        <p:spPr>
          <a:xfrm rot="18736418">
            <a:off x="6064195" y="2284114"/>
            <a:ext cx="7260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/>
              <a:t>M2_IP</a:t>
            </a:r>
          </a:p>
        </p:txBody>
      </p:sp>
      <p:sp>
        <p:nvSpPr>
          <p:cNvPr id="19" name="TextBox 18"/>
          <p:cNvSpPr txBox="1"/>
          <p:nvPr/>
        </p:nvSpPr>
        <p:spPr>
          <a:xfrm rot="18736418">
            <a:off x="5149791" y="2275876"/>
            <a:ext cx="7260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/>
              <a:t>Benz. sup</a:t>
            </a:r>
          </a:p>
        </p:txBody>
      </p:sp>
    </p:spTree>
    <p:extLst>
      <p:ext uri="{BB962C8B-B14F-4D97-AF65-F5344CB8AC3E}">
        <p14:creationId xmlns:p14="http://schemas.microsoft.com/office/powerpoint/2010/main" val="1372524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54443F-5775-40D8-9EEF-D7DA71BCA752}"/>
              </a:ext>
            </a:extLst>
          </p:cNvPr>
          <p:cNvSpPr txBox="1"/>
          <p:nvPr/>
        </p:nvSpPr>
        <p:spPr>
          <a:xfrm>
            <a:off x="503340" y="346948"/>
            <a:ext cx="20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Summaries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3AE40-420B-4FC0-82CA-2260ED784214}"/>
              </a:ext>
            </a:extLst>
          </p:cNvPr>
          <p:cNvSpPr txBox="1"/>
          <p:nvPr/>
        </p:nvSpPr>
        <p:spPr>
          <a:xfrm>
            <a:off x="1097280" y="914400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cGAS binds chromatin in the nucleus;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this status, cGAS is not activated by (intact) chromatin;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cGAS </a:t>
            </a:r>
            <a:r>
              <a:rPr lang="en-US" dirty="0" err="1"/>
              <a:t>translocates</a:t>
            </a:r>
            <a:r>
              <a:rPr lang="en-US" dirty="0"/>
              <a:t> into nucleus when nuclear membrane breaks down during cell cycle;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Chromatin bound cGAS can be activated by ISD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M phase, chromosome bound cGAS can NOT be activated by ISD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chromosome bound cGAS can be activated by ISD after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0.5M </a:t>
            </a:r>
            <a:r>
              <a:rPr lang="en-US" dirty="0" err="1">
                <a:solidFill>
                  <a:srgbClr val="FF0000"/>
                </a:solidFill>
              </a:rPr>
              <a:t>NaCl</a:t>
            </a:r>
            <a:r>
              <a:rPr lang="en-US" dirty="0">
                <a:solidFill>
                  <a:srgbClr val="FF0000"/>
                </a:solidFill>
              </a:rPr>
              <a:t> extract from nucleus (</a:t>
            </a:r>
            <a:r>
              <a:rPr lang="en-US" dirty="0" err="1">
                <a:solidFill>
                  <a:srgbClr val="FF0000"/>
                </a:solidFill>
              </a:rPr>
              <a:t>Ctl</a:t>
            </a:r>
            <a:r>
              <a:rPr lang="en-US" dirty="0">
                <a:solidFill>
                  <a:srgbClr val="FF0000"/>
                </a:solidFill>
              </a:rPr>
              <a:t> cells) inhibits cGAS activity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DBDDE56-BE79-4259-8C63-E79C4274917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58405" y="3293021"/>
          <a:ext cx="5042989" cy="3564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Prism 7" r:id="rId3" imgW="6401772" imgH="4525336" progId="Prism7.Document">
                  <p:embed/>
                </p:oleObj>
              </mc:Choice>
              <mc:Fallback>
                <p:oleObj name="Prism 7" r:id="rId3" imgW="6401772" imgH="4525336" progId="Prism7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DBDDE56-BE79-4259-8C63-E79C42749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8405" y="3293021"/>
                        <a:ext cx="5042989" cy="3564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33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509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0700" y="3461158"/>
            <a:ext cx="284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Non-treated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6300" y="3461158"/>
            <a:ext cx="284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0.1uM </a:t>
            </a:r>
            <a:r>
              <a:rPr lang="en-US" sz="1200" b="1" dirty="0" err="1"/>
              <a:t>Dexamethasone</a:t>
            </a:r>
            <a:r>
              <a:rPr lang="en-US" sz="1200" b="1" dirty="0"/>
              <a:t> 3h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0700" y="6232159"/>
            <a:ext cx="284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1.0uM </a:t>
            </a:r>
            <a:r>
              <a:rPr lang="en-US" sz="1200" b="1" dirty="0" err="1"/>
              <a:t>Dexamethasone</a:t>
            </a:r>
            <a:r>
              <a:rPr lang="en-US" sz="1200" b="1" dirty="0"/>
              <a:t> 3h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86300" y="6232159"/>
            <a:ext cx="284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5.0uM </a:t>
            </a:r>
            <a:r>
              <a:rPr lang="en-US" sz="1200" b="1" dirty="0" err="1"/>
              <a:t>Dexamethasone</a:t>
            </a:r>
            <a:r>
              <a:rPr lang="en-US" sz="1200" b="1" dirty="0"/>
              <a:t> 3h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65342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293_STING_GFP-FG-GR_500</a:t>
            </a:r>
          </a:p>
        </p:txBody>
      </p:sp>
      <p:pic>
        <p:nvPicPr>
          <p:cNvPr id="15" name="Picture 14" descr="Ctrl 3h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1175158"/>
            <a:ext cx="2857500" cy="2286000"/>
          </a:xfrm>
          <a:prstGeom prst="rect">
            <a:avLst/>
          </a:prstGeom>
        </p:spPr>
      </p:pic>
      <p:pic>
        <p:nvPicPr>
          <p:cNvPr id="16" name="Picture 15" descr="1uM 3h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600" y="3918358"/>
            <a:ext cx="2857500" cy="2286000"/>
          </a:xfrm>
          <a:prstGeom prst="rect">
            <a:avLst/>
          </a:prstGeom>
        </p:spPr>
      </p:pic>
      <p:pic>
        <p:nvPicPr>
          <p:cNvPr id="17" name="Picture 16" descr="0.1uM 3h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7505" y="1175158"/>
            <a:ext cx="2857500" cy="2286000"/>
          </a:xfrm>
          <a:prstGeom prst="rect">
            <a:avLst/>
          </a:prstGeom>
        </p:spPr>
      </p:pic>
      <p:pic>
        <p:nvPicPr>
          <p:cNvPr id="18" name="Picture 17" descr="5uM 3h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06470" y="3918358"/>
            <a:ext cx="2857500" cy="228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50CD20-9635-4087-A136-AB6A5E916AC3}"/>
              </a:ext>
            </a:extLst>
          </p:cNvPr>
          <p:cNvSpPr txBox="1"/>
          <p:nvPr/>
        </p:nvSpPr>
        <p:spPr>
          <a:xfrm>
            <a:off x="201335" y="191761"/>
            <a:ext cx="55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Forced nucleus translocation by GR-GR ligand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328897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53990" y="3048000"/>
            <a:ext cx="6584575" cy="1600200"/>
            <a:chOff x="1653990" y="3048000"/>
            <a:chExt cx="6584575" cy="16002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53990" y="3048000"/>
              <a:ext cx="4260235" cy="16002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t="9423" r="43819" b="12339"/>
            <a:stretch>
              <a:fillRect/>
            </a:stretch>
          </p:blipFill>
          <p:spPr bwMode="auto">
            <a:xfrm>
              <a:off x="5957047" y="3048000"/>
              <a:ext cx="2281518" cy="16002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653984" y="1488440"/>
          <a:ext cx="42672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56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560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56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293_ST_GFP-FG-GR_500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293_ST_cGAS-FG-GR_30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033250" y="1492625"/>
          <a:ext cx="21844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4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4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293_ST_cGAS-FG-GR_100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1000" y="1855695"/>
          <a:ext cx="1447800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Cell line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HT-DNA(6</a:t>
                      </a:r>
                      <a:r>
                        <a:rPr lang="el-GR" sz="1200" b="0" dirty="0">
                          <a:solidFill>
                            <a:schemeClr val="tx1"/>
                          </a:solidFill>
                        </a:rPr>
                        <a:t>μ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g)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Dexamethasone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900" b="0" dirty="0">
                          <a:solidFill>
                            <a:schemeClr val="tx1"/>
                          </a:solidFill>
                        </a:rPr>
                        <a:t>μ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M)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77"/>
          <p:cNvSpPr txBox="1">
            <a:spLocks noChangeArrowheads="1"/>
          </p:cNvSpPr>
          <p:nvPr/>
        </p:nvSpPr>
        <p:spPr bwMode="auto">
          <a:xfrm>
            <a:off x="762000" y="3581400"/>
            <a:ext cx="8591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IB: hIRF3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895129"/>
            <a:ext cx="668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cGAS</a:t>
            </a:r>
            <a:r>
              <a:rPr lang="en-US" dirty="0"/>
              <a:t> nuclear translocation activates </a:t>
            </a:r>
            <a:r>
              <a:rPr lang="en-US" dirty="0" err="1"/>
              <a:t>cGAS</a:t>
            </a:r>
            <a:r>
              <a:rPr lang="en-US" dirty="0"/>
              <a:t>/STING/TBK1/IRF3 pathway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5410200"/>
            <a:ext cx="7547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 Translocation occurs as soon as 30min after </a:t>
            </a:r>
            <a:r>
              <a:rPr lang="en-US" sz="1600" dirty="0" err="1"/>
              <a:t>Dex</a:t>
            </a:r>
            <a:r>
              <a:rPr lang="en-US" sz="1600" dirty="0"/>
              <a:t> treatment (indicated by GFP signal)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1195" y="4643720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The number (30, 100 or 500) at the end of the cell line indicates the volume of </a:t>
            </a:r>
            <a:r>
              <a:rPr lang="en-US" sz="1100" dirty="0" err="1"/>
              <a:t>lentivirus</a:t>
            </a:r>
            <a:r>
              <a:rPr lang="en-US" sz="1100" dirty="0"/>
              <a:t> (</a:t>
            </a:r>
            <a:r>
              <a:rPr lang="el-GR" sz="1100" dirty="0"/>
              <a:t>μ</a:t>
            </a:r>
            <a:r>
              <a:rPr lang="en-US" sz="1100" dirty="0"/>
              <a:t>L) used for stable cell line establishment, which determines the expression level of the protein (GFP or </a:t>
            </a:r>
            <a:r>
              <a:rPr lang="en-US" sz="1100" dirty="0" err="1"/>
              <a:t>cGAS</a:t>
            </a:r>
            <a:r>
              <a:rPr lang="en-US" sz="11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88CC3-C7E0-4F35-9F54-443B4876B764}"/>
              </a:ext>
            </a:extLst>
          </p:cNvPr>
          <p:cNvSpPr txBox="1"/>
          <p:nvPr/>
        </p:nvSpPr>
        <p:spPr>
          <a:xfrm>
            <a:off x="201335" y="191761"/>
            <a:ext cx="55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Forced nucleus translocation by GR-GR ligand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983095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2060" y="119335"/>
            <a:ext cx="4072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Hela_FG</a:t>
            </a:r>
            <a:r>
              <a:rPr lang="en-US" dirty="0"/>
              <a:t>-GFP-</a:t>
            </a:r>
            <a:r>
              <a:rPr lang="en-US" dirty="0" err="1"/>
              <a:t>cGAS</a:t>
            </a:r>
            <a:r>
              <a:rPr lang="en-US" dirty="0"/>
              <a:t>: No thymidine control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725BAD-3E0A-4F5A-A816-9BD01D8F65FE}"/>
              </a:ext>
            </a:extLst>
          </p:cNvPr>
          <p:cNvGrpSpPr/>
          <p:nvPr/>
        </p:nvGrpSpPr>
        <p:grpSpPr>
          <a:xfrm>
            <a:off x="814647" y="779642"/>
            <a:ext cx="3657600" cy="2743200"/>
            <a:chOff x="814647" y="779642"/>
            <a:chExt cx="3657600" cy="27432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5FFE4C-5017-498F-8F00-1A24407A78BD}"/>
                </a:ext>
              </a:extLst>
            </p:cNvPr>
            <p:cNvGrpSpPr/>
            <p:nvPr/>
          </p:nvGrpSpPr>
          <p:grpSpPr>
            <a:xfrm>
              <a:off x="814647" y="779642"/>
              <a:ext cx="3657600" cy="2743200"/>
              <a:chOff x="814647" y="777242"/>
              <a:chExt cx="3657600" cy="27432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647" y="777242"/>
                <a:ext cx="3657600" cy="27432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21D0ED-08FD-4607-8AD1-68BD57E307A8}"/>
                  </a:ext>
                </a:extLst>
              </p:cNvPr>
              <p:cNvSpPr/>
              <p:nvPr/>
            </p:nvSpPr>
            <p:spPr>
              <a:xfrm>
                <a:off x="1917111" y="1135609"/>
                <a:ext cx="825500" cy="7175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D1EA3-AFE5-4CAF-BE4E-6701938E13C5}"/>
                </a:ext>
              </a:extLst>
            </p:cNvPr>
            <p:cNvSpPr/>
            <p:nvPr/>
          </p:nvSpPr>
          <p:spPr>
            <a:xfrm>
              <a:off x="814647" y="3153510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GFP-cGAS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90C241-2181-4598-9028-9992D6DE787C}"/>
              </a:ext>
            </a:extLst>
          </p:cNvPr>
          <p:cNvGrpSpPr/>
          <p:nvPr/>
        </p:nvGrpSpPr>
        <p:grpSpPr>
          <a:xfrm>
            <a:off x="4507960" y="779642"/>
            <a:ext cx="3656410" cy="2743200"/>
            <a:chOff x="4507960" y="779642"/>
            <a:chExt cx="3656410" cy="27432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254FD7-95F2-4659-B6F4-41C9D359E160}"/>
                </a:ext>
              </a:extLst>
            </p:cNvPr>
            <p:cNvGrpSpPr/>
            <p:nvPr/>
          </p:nvGrpSpPr>
          <p:grpSpPr>
            <a:xfrm>
              <a:off x="4507960" y="779642"/>
              <a:ext cx="3656410" cy="2743200"/>
              <a:chOff x="4582391" y="779642"/>
              <a:chExt cx="3656410" cy="2743200"/>
            </a:xfrm>
          </p:grpSpPr>
          <p:graphicFrame>
            <p:nvGraphicFramePr>
              <p:cNvPr id="20" name="Object 19">
                <a:extLst>
                  <a:ext uri="{FF2B5EF4-FFF2-40B4-BE49-F238E27FC236}">
                    <a16:creationId xmlns:a16="http://schemas.microsoft.com/office/drawing/2014/main" id="{29392971-E0E5-4D2A-9A58-E3BCD6316B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8855524"/>
                  </p:ext>
                </p:extLst>
              </p:nvPr>
            </p:nvGraphicFramePr>
            <p:xfrm>
              <a:off x="4582391" y="779642"/>
              <a:ext cx="3656410" cy="2743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0" name="Image" r:id="rId5" imgW="4875840" imgH="3656880" progId="Photoshop.Image.15">
                      <p:embed/>
                    </p:oleObj>
                  </mc:Choice>
                  <mc:Fallback>
                    <p:oleObj name="Image" r:id="rId5" imgW="4875840" imgH="3656880" progId="Photoshop.Image.15">
                      <p:embed/>
                      <p:pic>
                        <p:nvPicPr>
                          <p:cNvPr id="20" name="Object 19">
                            <a:extLst>
                              <a:ext uri="{FF2B5EF4-FFF2-40B4-BE49-F238E27FC236}">
                                <a16:creationId xmlns:a16="http://schemas.microsoft.com/office/drawing/2014/main" id="{29392971-E0E5-4D2A-9A58-E3BCD6316BB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582391" y="779642"/>
                            <a:ext cx="3656410" cy="2743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F6CE26-7226-4343-BA38-902F4A301FCD}"/>
                  </a:ext>
                </a:extLst>
              </p:cNvPr>
              <p:cNvSpPr/>
              <p:nvPr/>
            </p:nvSpPr>
            <p:spPr>
              <a:xfrm>
                <a:off x="5640278" y="1156875"/>
                <a:ext cx="825500" cy="7175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A74863-3F16-4851-BD6E-393FF8B776DF}"/>
                </a:ext>
              </a:extLst>
            </p:cNvPr>
            <p:cNvSpPr/>
            <p:nvPr/>
          </p:nvSpPr>
          <p:spPr>
            <a:xfrm>
              <a:off x="4518333" y="3146415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101E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DAPI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13B80A-49E0-4FF6-B5FB-FD14C008E778}"/>
              </a:ext>
            </a:extLst>
          </p:cNvPr>
          <p:cNvGrpSpPr/>
          <p:nvPr/>
        </p:nvGrpSpPr>
        <p:grpSpPr>
          <a:xfrm>
            <a:off x="814647" y="3549918"/>
            <a:ext cx="3657600" cy="2751575"/>
            <a:chOff x="814647" y="3549918"/>
            <a:chExt cx="3657600" cy="27515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C3C93D-C6CB-46C1-9AA2-973773981F74}"/>
                </a:ext>
              </a:extLst>
            </p:cNvPr>
            <p:cNvGrpSpPr/>
            <p:nvPr/>
          </p:nvGrpSpPr>
          <p:grpSpPr>
            <a:xfrm>
              <a:off x="814647" y="3549918"/>
              <a:ext cx="3657600" cy="2743200"/>
              <a:chOff x="814647" y="3624349"/>
              <a:chExt cx="3657600" cy="27432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647" y="3624349"/>
                <a:ext cx="3657600" cy="2743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F49243-CA88-4636-A5D0-0457E09A7CCC}"/>
                  </a:ext>
                </a:extLst>
              </p:cNvPr>
              <p:cNvSpPr/>
              <p:nvPr/>
            </p:nvSpPr>
            <p:spPr>
              <a:xfrm>
                <a:off x="1917111" y="3974059"/>
                <a:ext cx="825500" cy="7175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88FB96-1E15-485F-9E06-7A9ED1C580B0}"/>
                </a:ext>
              </a:extLst>
            </p:cNvPr>
            <p:cNvSpPr/>
            <p:nvPr/>
          </p:nvSpPr>
          <p:spPr>
            <a:xfrm>
              <a:off x="828818" y="5932161"/>
              <a:ext cx="14029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Bright field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839EBE-6099-4A5A-9A07-B8F51452E3E2}"/>
              </a:ext>
            </a:extLst>
          </p:cNvPr>
          <p:cNvGrpSpPr/>
          <p:nvPr/>
        </p:nvGrpSpPr>
        <p:grpSpPr>
          <a:xfrm>
            <a:off x="4507960" y="3549918"/>
            <a:ext cx="3657600" cy="2744484"/>
            <a:chOff x="4507960" y="3549918"/>
            <a:chExt cx="3657600" cy="274448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5FB0C6-A628-46DC-9CDF-CA283841D31E}"/>
                </a:ext>
              </a:extLst>
            </p:cNvPr>
            <p:cNvGrpSpPr/>
            <p:nvPr/>
          </p:nvGrpSpPr>
          <p:grpSpPr>
            <a:xfrm>
              <a:off x="4507960" y="3549918"/>
              <a:ext cx="3657600" cy="2744093"/>
              <a:chOff x="4582391" y="3643215"/>
              <a:chExt cx="3657600" cy="2744093"/>
            </a:xfrm>
          </p:grpSpPr>
          <p:graphicFrame>
            <p:nvGraphicFramePr>
              <p:cNvPr id="2" name="Object 1">
                <a:extLst>
                  <a:ext uri="{FF2B5EF4-FFF2-40B4-BE49-F238E27FC236}">
                    <a16:creationId xmlns:a16="http://schemas.microsoft.com/office/drawing/2014/main" id="{7D75BD84-167A-442C-9456-CD6C8C4E96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8608495"/>
                  </p:ext>
                </p:extLst>
              </p:nvPr>
            </p:nvGraphicFramePr>
            <p:xfrm>
              <a:off x="4582391" y="3643215"/>
              <a:ext cx="3657600" cy="27440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1" name="Image" r:id="rId8" imgW="4875840" imgH="3656880" progId="Photoshop.Image.15">
                      <p:embed/>
                    </p:oleObj>
                  </mc:Choice>
                  <mc:Fallback>
                    <p:oleObj name="Image" r:id="rId8" imgW="4875840" imgH="3656880" progId="Photoshop.Image.15">
                      <p:embed/>
                      <p:pic>
                        <p:nvPicPr>
                          <p:cNvPr id="2" name="Object 1">
                            <a:extLst>
                              <a:ext uri="{FF2B5EF4-FFF2-40B4-BE49-F238E27FC236}">
                                <a16:creationId xmlns:a16="http://schemas.microsoft.com/office/drawing/2014/main" id="{7D75BD84-167A-442C-9456-CD6C8C4E96E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4582391" y="3643215"/>
                            <a:ext cx="3657600" cy="27440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B713B8-EB55-43F3-81A1-1E6EF467441B}"/>
                  </a:ext>
                </a:extLst>
              </p:cNvPr>
              <p:cNvSpPr/>
              <p:nvPr/>
            </p:nvSpPr>
            <p:spPr>
              <a:xfrm>
                <a:off x="5650911" y="3974059"/>
                <a:ext cx="825500" cy="7175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A6A83E-AE28-4EFF-94AD-C2073DB8B112}"/>
                </a:ext>
              </a:extLst>
            </p:cNvPr>
            <p:cNvSpPr/>
            <p:nvPr/>
          </p:nvSpPr>
          <p:spPr>
            <a:xfrm>
              <a:off x="4511234" y="5925070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GFP-cGAS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US" b="1" dirty="0">
                  <a:solidFill>
                    <a:srgbClr val="0101E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DAPI</a:t>
              </a:r>
              <a:endParaRPr lang="en-US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594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6258E3-7004-4993-8424-F9C0317646D0}"/>
              </a:ext>
            </a:extLst>
          </p:cNvPr>
          <p:cNvSpPr txBox="1"/>
          <p:nvPr/>
        </p:nvSpPr>
        <p:spPr>
          <a:xfrm>
            <a:off x="1512017" y="2423840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IB: FG-cGAS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1B1DD-8949-4A62-AF5A-AE859FC62A3D}"/>
              </a:ext>
            </a:extLst>
          </p:cNvPr>
          <p:cNvSpPr txBox="1"/>
          <p:nvPr/>
        </p:nvSpPr>
        <p:spPr>
          <a:xfrm>
            <a:off x="1512017" y="320779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IB: FG-GFP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3C7B17-F809-40A7-BD8D-2029EF972994}"/>
              </a:ext>
            </a:extLst>
          </p:cNvPr>
          <p:cNvCxnSpPr>
            <a:cxnSpLocks/>
          </p:cNvCxnSpPr>
          <p:nvPr/>
        </p:nvCxnSpPr>
        <p:spPr>
          <a:xfrm>
            <a:off x="2810183" y="1881866"/>
            <a:ext cx="7383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020B67-5E44-4C86-AA00-1F48DE8C1DAE}"/>
              </a:ext>
            </a:extLst>
          </p:cNvPr>
          <p:cNvSpPr txBox="1"/>
          <p:nvPr/>
        </p:nvSpPr>
        <p:spPr>
          <a:xfrm>
            <a:off x="2985873" y="159735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Ctl</a:t>
            </a:r>
            <a:endParaRPr 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0FF09-D2D1-48E8-B63C-713B2FA9ED5D}"/>
              </a:ext>
            </a:extLst>
          </p:cNvPr>
          <p:cNvSpPr txBox="1"/>
          <p:nvPr/>
        </p:nvSpPr>
        <p:spPr>
          <a:xfrm>
            <a:off x="3199562" y="1881866"/>
            <a:ext cx="47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Cyto</a:t>
            </a:r>
            <a:endParaRPr 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7FBDA-D078-4E99-B11C-C7B0DBE6CA95}"/>
              </a:ext>
            </a:extLst>
          </p:cNvPr>
          <p:cNvSpPr txBox="1"/>
          <p:nvPr/>
        </p:nvSpPr>
        <p:spPr>
          <a:xfrm>
            <a:off x="2706470" y="1881866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3B440-C4F5-457B-B8F0-BC9587911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89" y="2158866"/>
            <a:ext cx="2182557" cy="8108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0CAFEA-89FE-4B7F-B26A-532BD85F8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388" y="3093431"/>
            <a:ext cx="2182557" cy="53649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BC8B37-0588-4645-9CAB-2CF49CBE0557}"/>
              </a:ext>
            </a:extLst>
          </p:cNvPr>
          <p:cNvCxnSpPr>
            <a:cxnSpLocks/>
          </p:cNvCxnSpPr>
          <p:nvPr/>
        </p:nvCxnSpPr>
        <p:spPr>
          <a:xfrm>
            <a:off x="3854172" y="1881866"/>
            <a:ext cx="7383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260CBB-1CEA-4546-95FF-F81CE2C9AFE1}"/>
              </a:ext>
            </a:extLst>
          </p:cNvPr>
          <p:cNvSpPr txBox="1"/>
          <p:nvPr/>
        </p:nvSpPr>
        <p:spPr>
          <a:xfrm>
            <a:off x="4029862" y="1597351"/>
            <a:ext cx="467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Dex</a:t>
            </a:r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C30940-60A7-4BE7-BD90-BA35261DB8FF}"/>
              </a:ext>
            </a:extLst>
          </p:cNvPr>
          <p:cNvSpPr txBox="1"/>
          <p:nvPr/>
        </p:nvSpPr>
        <p:spPr>
          <a:xfrm>
            <a:off x="4243551" y="1881866"/>
            <a:ext cx="47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Cyto</a:t>
            </a:r>
            <a:endParaRPr 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529279-5FF3-4CD0-B44B-17D5C1D46010}"/>
              </a:ext>
            </a:extLst>
          </p:cNvPr>
          <p:cNvSpPr txBox="1"/>
          <p:nvPr/>
        </p:nvSpPr>
        <p:spPr>
          <a:xfrm>
            <a:off x="3750459" y="1881866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48368-3F0E-4EC3-B99E-C23E22C0452B}"/>
              </a:ext>
            </a:extLst>
          </p:cNvPr>
          <p:cNvSpPr txBox="1"/>
          <p:nvPr/>
        </p:nvSpPr>
        <p:spPr>
          <a:xfrm>
            <a:off x="748915" y="4546834"/>
            <a:ext cx="769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with GR ligand binding domain tag, most cGAS still reside in the nucleus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of GR ligand (</a:t>
            </a:r>
            <a:r>
              <a:rPr lang="en-US" dirty="0" err="1"/>
              <a:t>Dexamethasome</a:t>
            </a:r>
            <a:r>
              <a:rPr lang="en-US" dirty="0"/>
              <a:t>) promote a little bit more cGAS into the nucleus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FC71-D055-4610-BEB5-66FF5FF0B423}"/>
              </a:ext>
            </a:extLst>
          </p:cNvPr>
          <p:cNvSpPr txBox="1"/>
          <p:nvPr/>
        </p:nvSpPr>
        <p:spPr>
          <a:xfrm>
            <a:off x="201335" y="191761"/>
            <a:ext cx="55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Forced nucleus translocation by GR-GR ligand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8061A-675A-4DA2-A088-A29BAB5AC578}"/>
              </a:ext>
            </a:extLst>
          </p:cNvPr>
          <p:cNvSpPr/>
          <p:nvPr/>
        </p:nvSpPr>
        <p:spPr>
          <a:xfrm>
            <a:off x="4882811" y="3204271"/>
            <a:ext cx="2833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293_STING_GFP-FG-GR_500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E111E3-31D1-455D-A4C2-1B3EFD246BB1}"/>
              </a:ext>
            </a:extLst>
          </p:cNvPr>
          <p:cNvSpPr/>
          <p:nvPr/>
        </p:nvSpPr>
        <p:spPr>
          <a:xfrm>
            <a:off x="4882811" y="2393062"/>
            <a:ext cx="2946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293_STING_cGAS-FG-GR_100</a:t>
            </a:r>
          </a:p>
        </p:txBody>
      </p:sp>
    </p:spTree>
    <p:extLst>
      <p:ext uri="{BB962C8B-B14F-4D97-AF65-F5344CB8AC3E}">
        <p14:creationId xmlns:p14="http://schemas.microsoft.com/office/powerpoint/2010/main" val="2795785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2F51B1-A4D0-4816-8694-F0F50C86742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38892" y="1706401"/>
          <a:ext cx="6882419" cy="3821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Prism 7" r:id="rId3" imgW="5237094" imgH="2908964" progId="Prism7.Document">
                  <p:embed/>
                </p:oleObj>
              </mc:Choice>
              <mc:Fallback>
                <p:oleObj name="Prism 7" r:id="rId3" imgW="5237094" imgH="2908964" progId="Prism7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32F51B1-A4D0-4816-8694-F0F50C8674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8892" y="1706401"/>
                        <a:ext cx="6882419" cy="3821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7CF483B-6D31-4CC8-AAB9-42C6F1F2BEA8}"/>
              </a:ext>
            </a:extLst>
          </p:cNvPr>
          <p:cNvSpPr txBox="1"/>
          <p:nvPr/>
        </p:nvSpPr>
        <p:spPr>
          <a:xfrm>
            <a:off x="201335" y="191761"/>
            <a:ext cx="55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Forced nucleus translocation by GR-GR ligand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1407466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90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8203" y="209508"/>
            <a:ext cx="663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Hela_FG</a:t>
            </a:r>
            <a:r>
              <a:rPr lang="en-US" dirty="0"/>
              <a:t>-GFP-cGAS (treated with 100ng/ml </a:t>
            </a:r>
            <a:r>
              <a:rPr lang="en-US" dirty="0" err="1"/>
              <a:t>Nocodazole</a:t>
            </a:r>
            <a:r>
              <a:rPr lang="en-US" dirty="0"/>
              <a:t> for 12 hours)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893E8C-FDA7-49E8-9CB5-4F343096E883}"/>
              </a:ext>
            </a:extLst>
          </p:cNvPr>
          <p:cNvGrpSpPr/>
          <p:nvPr/>
        </p:nvGrpSpPr>
        <p:grpSpPr>
          <a:xfrm>
            <a:off x="814647" y="777242"/>
            <a:ext cx="3657600" cy="2745600"/>
            <a:chOff x="814647" y="777242"/>
            <a:chExt cx="3657600" cy="2745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47" y="777242"/>
              <a:ext cx="3657600" cy="2743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94BD67-989D-424B-B501-EF843B207629}"/>
                </a:ext>
              </a:extLst>
            </p:cNvPr>
            <p:cNvSpPr/>
            <p:nvPr/>
          </p:nvSpPr>
          <p:spPr>
            <a:xfrm>
              <a:off x="814647" y="3153510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GFP-cGAS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799B9D-BE26-4916-829C-E268DF19EA59}"/>
              </a:ext>
            </a:extLst>
          </p:cNvPr>
          <p:cNvGrpSpPr/>
          <p:nvPr/>
        </p:nvGrpSpPr>
        <p:grpSpPr>
          <a:xfrm>
            <a:off x="4509241" y="777242"/>
            <a:ext cx="3657600" cy="2743200"/>
            <a:chOff x="4573039" y="777242"/>
            <a:chExt cx="3657600" cy="2743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039" y="777242"/>
              <a:ext cx="3657600" cy="27432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E545E7-F025-462D-AEE6-6EF302D38726}"/>
                </a:ext>
              </a:extLst>
            </p:cNvPr>
            <p:cNvSpPr/>
            <p:nvPr/>
          </p:nvSpPr>
          <p:spPr>
            <a:xfrm>
              <a:off x="4582131" y="3146415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101E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DAPI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5DCA7-5FFB-42C2-8662-B98B833A0FDC}"/>
              </a:ext>
            </a:extLst>
          </p:cNvPr>
          <p:cNvGrpSpPr/>
          <p:nvPr/>
        </p:nvGrpSpPr>
        <p:grpSpPr>
          <a:xfrm>
            <a:off x="808411" y="3549919"/>
            <a:ext cx="3657600" cy="2743200"/>
            <a:chOff x="808411" y="3624350"/>
            <a:chExt cx="3657600" cy="2743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11" y="3624350"/>
              <a:ext cx="3657600" cy="2743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524F1F-6B85-4849-8D22-816403B03BDA}"/>
                </a:ext>
              </a:extLst>
            </p:cNvPr>
            <p:cNvSpPr/>
            <p:nvPr/>
          </p:nvSpPr>
          <p:spPr>
            <a:xfrm>
              <a:off x="828818" y="5985326"/>
              <a:ext cx="14029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Bright field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45A25D-7BDC-4641-A851-1C5690D1A13D}"/>
              </a:ext>
            </a:extLst>
          </p:cNvPr>
          <p:cNvGrpSpPr/>
          <p:nvPr/>
        </p:nvGrpSpPr>
        <p:grpSpPr>
          <a:xfrm>
            <a:off x="4509242" y="3549919"/>
            <a:ext cx="3656410" cy="2743200"/>
            <a:chOff x="4573040" y="3624350"/>
            <a:chExt cx="3656410" cy="2743200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9CE4976F-AE3B-44F9-8687-566F875B6B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5030727"/>
                </p:ext>
              </p:extLst>
            </p:nvPr>
          </p:nvGraphicFramePr>
          <p:xfrm>
            <a:off x="4573040" y="3624350"/>
            <a:ext cx="3656410" cy="274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Image" r:id="rId6" imgW="4875840" imgH="3656880" progId="Photoshop.Image.15">
                    <p:embed/>
                  </p:oleObj>
                </mc:Choice>
                <mc:Fallback>
                  <p:oleObj name="Image" r:id="rId6" imgW="4875840" imgH="3656880" progId="Photoshop.Image.15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9CE4976F-AE3B-44F9-8687-566F875B6B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573040" y="3624350"/>
                          <a:ext cx="3656410" cy="274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D7AB0F-5ADF-47EE-A3D2-D0698977697A}"/>
                </a:ext>
              </a:extLst>
            </p:cNvPr>
            <p:cNvSpPr/>
            <p:nvPr/>
          </p:nvSpPr>
          <p:spPr>
            <a:xfrm>
              <a:off x="4575032" y="5978235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GFP-cGAS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US" b="1" dirty="0">
                  <a:solidFill>
                    <a:srgbClr val="0101E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DAPI</a:t>
              </a:r>
              <a:endParaRPr lang="en-US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89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8203" y="209508"/>
            <a:ext cx="575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Hela_GFP</a:t>
            </a:r>
            <a:r>
              <a:rPr lang="en-US" dirty="0"/>
              <a:t> (treated with 100ng/ml </a:t>
            </a:r>
            <a:r>
              <a:rPr lang="en-US" dirty="0" err="1"/>
              <a:t>Nocodazole</a:t>
            </a:r>
            <a:r>
              <a:rPr lang="en-US" dirty="0"/>
              <a:t> for 12 hours)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D3BE6F-7EB9-4C36-AE0E-0736D414B52E}"/>
              </a:ext>
            </a:extLst>
          </p:cNvPr>
          <p:cNvGrpSpPr/>
          <p:nvPr/>
        </p:nvGrpSpPr>
        <p:grpSpPr>
          <a:xfrm>
            <a:off x="813088" y="777241"/>
            <a:ext cx="3657600" cy="2745601"/>
            <a:chOff x="813088" y="777241"/>
            <a:chExt cx="3657600" cy="27456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088" y="777241"/>
              <a:ext cx="3657600" cy="2743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F51D15-5DF5-45C6-A49A-B6DF99434802}"/>
                </a:ext>
              </a:extLst>
            </p:cNvPr>
            <p:cNvSpPr/>
            <p:nvPr/>
          </p:nvSpPr>
          <p:spPr>
            <a:xfrm>
              <a:off x="814647" y="3153510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GFP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2EABD3-1CF2-4CC7-9B27-B9FEC4745A67}"/>
              </a:ext>
            </a:extLst>
          </p:cNvPr>
          <p:cNvGrpSpPr/>
          <p:nvPr/>
        </p:nvGrpSpPr>
        <p:grpSpPr>
          <a:xfrm>
            <a:off x="4486434" y="777241"/>
            <a:ext cx="3667213" cy="2743200"/>
            <a:chOff x="4582131" y="777241"/>
            <a:chExt cx="3667213" cy="2743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744" y="777241"/>
              <a:ext cx="3657600" cy="27432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82BF77-AD9F-453A-98E3-7D8760CB3D78}"/>
                </a:ext>
              </a:extLst>
            </p:cNvPr>
            <p:cNvSpPr/>
            <p:nvPr/>
          </p:nvSpPr>
          <p:spPr>
            <a:xfrm>
              <a:off x="4582131" y="3146415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101E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DAPI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095DD9-7218-4253-B059-65157269B312}"/>
              </a:ext>
            </a:extLst>
          </p:cNvPr>
          <p:cNvGrpSpPr/>
          <p:nvPr/>
        </p:nvGrpSpPr>
        <p:grpSpPr>
          <a:xfrm>
            <a:off x="805293" y="3549918"/>
            <a:ext cx="3657600" cy="2743200"/>
            <a:chOff x="805293" y="3624349"/>
            <a:chExt cx="3657600" cy="2743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93" y="3624349"/>
              <a:ext cx="3657600" cy="27432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2C9F9-6D1B-4CF7-9ECE-9E2D04FBAF3B}"/>
                </a:ext>
              </a:extLst>
            </p:cNvPr>
            <p:cNvSpPr/>
            <p:nvPr/>
          </p:nvSpPr>
          <p:spPr>
            <a:xfrm>
              <a:off x="828818" y="5985326"/>
              <a:ext cx="14029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Bright field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D4B2F9-FBC2-40DA-B405-9DADEDF66DD4}"/>
              </a:ext>
            </a:extLst>
          </p:cNvPr>
          <p:cNvGrpSpPr/>
          <p:nvPr/>
        </p:nvGrpSpPr>
        <p:grpSpPr>
          <a:xfrm>
            <a:off x="4479335" y="3549918"/>
            <a:ext cx="3673123" cy="2743200"/>
            <a:chOff x="4575032" y="3624349"/>
            <a:chExt cx="3673123" cy="2743200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142F106F-A036-433A-A777-588E6CE19A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7473146"/>
                </p:ext>
              </p:extLst>
            </p:nvPr>
          </p:nvGraphicFramePr>
          <p:xfrm>
            <a:off x="4591745" y="3624349"/>
            <a:ext cx="3656410" cy="274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name="Image" r:id="rId6" imgW="4875840" imgH="3656880" progId="Photoshop.Image.15">
                    <p:embed/>
                  </p:oleObj>
                </mc:Choice>
                <mc:Fallback>
                  <p:oleObj name="Image" r:id="rId6" imgW="4875840" imgH="3656880" progId="Photoshop.Image.15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142F106F-A036-433A-A777-588E6CE19A8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591745" y="3624349"/>
                          <a:ext cx="3656410" cy="274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294A4F-57D3-4620-8D07-36EAD5498FDB}"/>
                </a:ext>
              </a:extLst>
            </p:cNvPr>
            <p:cNvSpPr/>
            <p:nvPr/>
          </p:nvSpPr>
          <p:spPr>
            <a:xfrm>
              <a:off x="4575032" y="597823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GFP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US" b="1" dirty="0">
                  <a:solidFill>
                    <a:srgbClr val="0101E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DAPI</a:t>
              </a:r>
              <a:endParaRPr lang="en-US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52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312738" y="233363"/>
            <a:ext cx="56220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cGAS is translocated to the nucleus during cell cycle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53"/>
          <a:stretch/>
        </p:blipFill>
        <p:spPr>
          <a:xfrm>
            <a:off x="618531" y="1339702"/>
            <a:ext cx="7619458" cy="38837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2082" y="5223436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G1/S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38490" y="5223436"/>
            <a:ext cx="1544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Prometaphase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4566" y="5223436"/>
            <a:ext cx="1227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metaphase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71815" y="5223436"/>
            <a:ext cx="112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Telophase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6928590" y="5223436"/>
            <a:ext cx="12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cytokinesis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A30AF-5DCC-45FA-85AE-DAA027141157}"/>
              </a:ext>
            </a:extLst>
          </p:cNvPr>
          <p:cNvSpPr txBox="1"/>
          <p:nvPr/>
        </p:nvSpPr>
        <p:spPr>
          <a:xfrm>
            <a:off x="5371815" y="1063256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panels: </a:t>
            </a:r>
            <a:r>
              <a:rPr lang="en-US" dirty="0" err="1"/>
              <a:t>Hela_GFP</a:t>
            </a:r>
            <a:r>
              <a:rPr lang="en-US" dirty="0"/>
              <a:t>-cGAS</a:t>
            </a:r>
          </a:p>
          <a:p>
            <a:r>
              <a:rPr lang="en-US" dirty="0"/>
              <a:t>Lower panels: </a:t>
            </a:r>
            <a:r>
              <a:rPr lang="en-US" dirty="0" err="1"/>
              <a:t>Hela_GFP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989629"/>
              </p:ext>
            </p:extLst>
          </p:nvPr>
        </p:nvGraphicFramePr>
        <p:xfrm>
          <a:off x="1414906" y="1160906"/>
          <a:ext cx="531495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Prism 6" r:id="rId3" imgW="3652920" imgH="2961000" progId="Prism6.Document">
                  <p:embed/>
                </p:oleObj>
              </mc:Choice>
              <mc:Fallback>
                <p:oleObj name="Prism 6" r:id="rId3" imgW="3652920" imgH="2961000" progId="Prism6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4906" y="1160906"/>
                        <a:ext cx="531495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809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460633" y="346260"/>
            <a:ext cx="4712955" cy="41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600" b="1" dirty="0">
                <a:latin typeface="Arial" panose="020B0604020202020204" pitchFamily="34" charset="0"/>
              </a:rPr>
              <a:t>cGAS enters the nucleus in proliferating cells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633" y="1261774"/>
            <a:ext cx="8077200" cy="42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283753" y="5647698"/>
            <a:ext cx="3254080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200" b="1" dirty="0">
                <a:latin typeface="Arial" panose="020B0604020202020204" pitchFamily="34" charset="0"/>
              </a:rPr>
              <a:t>Hui Yang et al. PNAS 2017;114:E4612-E4620</a:t>
            </a:r>
          </a:p>
        </p:txBody>
      </p:sp>
    </p:spTree>
    <p:extLst>
      <p:ext uri="{BB962C8B-B14F-4D97-AF65-F5344CB8AC3E}">
        <p14:creationId xmlns:p14="http://schemas.microsoft.com/office/powerpoint/2010/main" val="103067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</TotalTime>
  <Words>1781</Words>
  <Application>Microsoft Office PowerPoint</Application>
  <PresentationFormat>On-screen Show (4:3)</PresentationFormat>
  <Paragraphs>401</Paragraphs>
  <Slides>42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msgothic</vt:lpstr>
      <vt:lpstr>等线</vt:lpstr>
      <vt:lpstr>Arial</vt:lpstr>
      <vt:lpstr>Calibri</vt:lpstr>
      <vt:lpstr>Calibri Light</vt:lpstr>
      <vt:lpstr>Office Theme</vt:lpstr>
      <vt:lpstr>Image</vt:lpstr>
      <vt:lpstr>GraphPad Prism 6 Project</vt:lpstr>
      <vt:lpstr>Prism 6</vt:lpstr>
      <vt:lpstr>Prism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Junyao Ren</dc:creator>
  <cp:lastModifiedBy>Junyao Ren</cp:lastModifiedBy>
  <cp:revision>23</cp:revision>
  <dcterms:created xsi:type="dcterms:W3CDTF">2018-05-04T04:42:20Z</dcterms:created>
  <dcterms:modified xsi:type="dcterms:W3CDTF">2018-05-06T07:29:42Z</dcterms:modified>
</cp:coreProperties>
</file>